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notesMasterIdLst>
    <p:notesMasterId r:id="rId4"/>
  </p:notesMasterIdLst>
  <p:sldIdLst>
    <p:sldId id="256" r:id="rId2"/>
    <p:sldId id="258"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080DCE-08A2-423D-82A8-A7147B8E7671}" type="datetimeFigureOut">
              <a:rPr lang="en-GB" smtClean="0"/>
              <a:t>17/07/2024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79417E-B989-4DAE-A299-44BA26E114CF}" type="slidenum">
              <a:rPr lang="en-GB" smtClean="0"/>
              <a:t>‹#›</a:t>
            </a:fld>
            <a:endParaRPr lang="en-GB"/>
          </a:p>
        </p:txBody>
      </p:sp>
    </p:spTree>
    <p:extLst>
      <p:ext uri="{BB962C8B-B14F-4D97-AF65-F5344CB8AC3E}">
        <p14:creationId xmlns:p14="http://schemas.microsoft.com/office/powerpoint/2010/main" val="4170031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Teacher’s Notes: This lesson explores the lives, experiences, and work of Britain’s Second World War </a:t>
            </a:r>
            <a:r>
              <a:rPr lang="en-GB" sz="1800" dirty="0" err="1">
                <a:effectLst/>
                <a:latin typeface="Times New Roman" panose="02020603050405020304" pitchFamily="18" charset="0"/>
                <a:ea typeface="Aptos" panose="020B0004020202020204" pitchFamily="34" charset="0"/>
                <a:cs typeface="Times New Roman" panose="02020603050405020304" pitchFamily="18" charset="0"/>
              </a:rPr>
              <a:t>COs.</a:t>
            </a:r>
            <a:r>
              <a:rPr lang="en-GB" sz="1800" dirty="0">
                <a:effectLst/>
                <a:latin typeface="Times New Roman" panose="02020603050405020304" pitchFamily="18" charset="0"/>
                <a:ea typeface="Aptos" panose="020B0004020202020204" pitchFamily="34" charset="0"/>
                <a:cs typeface="Times New Roman" panose="02020603050405020304" pitchFamily="18" charset="0"/>
              </a:rPr>
              <a:t> It provides an overview of why COs rejected military service and asks pupils to explore some of the attitudes towards </a:t>
            </a:r>
            <a:r>
              <a:rPr lang="en-GB" sz="1800" dirty="0" err="1">
                <a:effectLst/>
                <a:latin typeface="Times New Roman" panose="02020603050405020304" pitchFamily="18" charset="0"/>
                <a:ea typeface="Aptos" panose="020B0004020202020204" pitchFamily="34" charset="0"/>
                <a:cs typeface="Times New Roman" panose="02020603050405020304" pitchFamily="18" charset="0"/>
              </a:rPr>
              <a:t>COs.</a:t>
            </a:r>
            <a:r>
              <a:rPr lang="en-GB" sz="1800" dirty="0">
                <a:effectLst/>
                <a:latin typeface="Times New Roman" panose="02020603050405020304" pitchFamily="18" charset="0"/>
                <a:ea typeface="Aptos" panose="020B0004020202020204" pitchFamily="34" charset="0"/>
                <a:cs typeface="Times New Roman" panose="02020603050405020304" pitchFamily="18" charset="0"/>
              </a:rPr>
              <a:t> It looks at how professing an objection to war could affect relationships between COs, their friends, and their family members. The lesson also encourages pupils to think about some of the ways in which registering as a CO impacted upon individuals emotionally – particularly in relation to feelings of doubt and uncertainty. As the stories contained within the CO map reveal, COs were mistreated and drew criticism in certain quarters on occasion, but there was far more tolerance towards objectors than in the First World War. </a:t>
            </a:r>
          </a:p>
          <a:p>
            <a:endParaRPr lang="en-GB" dirty="0"/>
          </a:p>
        </p:txBody>
      </p:sp>
      <p:sp>
        <p:nvSpPr>
          <p:cNvPr id="4" name="Slide Number Placeholder 3"/>
          <p:cNvSpPr>
            <a:spLocks noGrp="1"/>
          </p:cNvSpPr>
          <p:nvPr>
            <p:ph type="sldNum" sz="quarter" idx="5"/>
          </p:nvPr>
        </p:nvSpPr>
        <p:spPr/>
        <p:txBody>
          <a:bodyPr/>
          <a:lstStyle/>
          <a:p>
            <a:fld id="{BE79417E-B989-4DAE-A299-44BA26E114CF}" type="slidenum">
              <a:rPr lang="en-GB" smtClean="0"/>
              <a:t>1</a:t>
            </a:fld>
            <a:endParaRPr lang="en-GB"/>
          </a:p>
        </p:txBody>
      </p:sp>
    </p:spTree>
    <p:extLst>
      <p:ext uri="{BB962C8B-B14F-4D97-AF65-F5344CB8AC3E}">
        <p14:creationId xmlns:p14="http://schemas.microsoft.com/office/powerpoint/2010/main" val="22071944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95957630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671974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55548268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282386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843784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38932B-B556-4A26-8BA4-893E81E60369}" type="datetimeFigureOut">
              <a:rPr lang="en-GB" smtClean="0"/>
              <a:t>17/07/2024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774699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8932B-B556-4A26-8BA4-893E81E60369}" type="datetimeFigureOut">
              <a:rPr lang="en-GB" smtClean="0"/>
              <a:t>17/07/2024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505069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238932B-B556-4A26-8BA4-893E81E60369}" type="datetimeFigureOut">
              <a:rPr lang="en-GB" smtClean="0"/>
              <a:t>17/07/2024</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6798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794027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265763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667271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238932B-B556-4A26-8BA4-893E81E60369}" type="datetimeFigureOut">
              <a:rPr lang="en-GB" smtClean="0"/>
              <a:t>17/07/2024</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90AE83-4870-466D-BDBE-A0A8F40989F6}" type="slidenum">
              <a:rPr lang="en-GB" smtClean="0"/>
              <a:t>‹#›</a:t>
            </a:fld>
            <a:endParaRPr lang="en-GB"/>
          </a:p>
        </p:txBody>
      </p:sp>
    </p:spTree>
    <p:extLst>
      <p:ext uri="{BB962C8B-B14F-4D97-AF65-F5344CB8AC3E}">
        <p14:creationId xmlns:p14="http://schemas.microsoft.com/office/powerpoint/2010/main" val="1620340156"/>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C0447FF-018D-B776-F282-83BF0F38D323}"/>
              </a:ext>
            </a:extLst>
          </p:cNvPr>
          <p:cNvSpPr txBox="1"/>
          <p:nvPr/>
        </p:nvSpPr>
        <p:spPr>
          <a:xfrm>
            <a:off x="3048719" y="415667"/>
            <a:ext cx="6094562" cy="646331"/>
          </a:xfrm>
          <a:prstGeom prst="rect">
            <a:avLst/>
          </a:prstGeom>
          <a:noFill/>
        </p:spPr>
        <p:txBody>
          <a:bodyPr wrap="square">
            <a:spAutoFit/>
          </a:bodyPr>
          <a:lstStyle/>
          <a:p>
            <a:pPr algn="ctr"/>
            <a:r>
              <a:rPr lang="en-US" sz="3600" dirty="0">
                <a:solidFill>
                  <a:schemeClr val="bg1"/>
                </a:solidFill>
                <a:latin typeface="Times New Roman" panose="02020603050405020304" pitchFamily="18" charset="0"/>
                <a:cs typeface="Times New Roman" panose="02020603050405020304" pitchFamily="18" charset="0"/>
              </a:rPr>
              <a:t>COs and the Second World War </a:t>
            </a:r>
            <a:endParaRPr lang="en-GB" sz="3600" dirty="0">
              <a:solidFill>
                <a:schemeClr val="bg1"/>
              </a:solidFill>
              <a:latin typeface="Times New Roman" panose="02020603050405020304" pitchFamily="18" charset="0"/>
              <a:cs typeface="Times New Roman" panose="02020603050405020304" pitchFamily="18" charset="0"/>
            </a:endParaRPr>
          </a:p>
        </p:txBody>
      </p:sp>
      <p:pic>
        <p:nvPicPr>
          <p:cNvPr id="13" name="Picture 12" descr="A group of people working on a tractor&#10;&#10;Description automatically generated">
            <a:extLst>
              <a:ext uri="{FF2B5EF4-FFF2-40B4-BE49-F238E27FC236}">
                <a16:creationId xmlns:a16="http://schemas.microsoft.com/office/drawing/2014/main" id="{44D20956-F771-1BBF-4755-59B904330C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38044" y="1194354"/>
            <a:ext cx="5914474" cy="4663562"/>
          </a:xfrm>
          <a:prstGeom prst="rect">
            <a:avLst/>
          </a:prstGeom>
          <a:noFill/>
          <a:ln>
            <a:noFill/>
          </a:ln>
        </p:spPr>
      </p:pic>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19" name="TextBox 18">
            <a:extLst>
              <a:ext uri="{FF2B5EF4-FFF2-40B4-BE49-F238E27FC236}">
                <a16:creationId xmlns:a16="http://schemas.microsoft.com/office/drawing/2014/main" id="{FB2CA99B-F422-D274-06C2-EA981BBE1642}"/>
              </a:ext>
            </a:extLst>
          </p:cNvPr>
          <p:cNvSpPr txBox="1"/>
          <p:nvPr/>
        </p:nvSpPr>
        <p:spPr>
          <a:xfrm>
            <a:off x="3047281" y="5990272"/>
            <a:ext cx="6096000" cy="253531"/>
          </a:xfrm>
          <a:prstGeom prst="rect">
            <a:avLst/>
          </a:prstGeom>
          <a:noFill/>
        </p:spPr>
        <p:txBody>
          <a:bodyPr wrap="square">
            <a:spAutoFit/>
          </a:bodyPr>
          <a:lstStyle/>
          <a:p>
            <a:pPr algn="ctr">
              <a:lnSpc>
                <a:spcPct val="107000"/>
              </a:lnSpc>
              <a:spcAft>
                <a:spcPts val="3000"/>
              </a:spcAft>
            </a:pPr>
            <a:r>
              <a:rPr lang="en-GB" sz="105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‘Britain’s Home Front, 1939–1945: Conscientious Objectors’. © IWM (HU 36259)</a:t>
            </a:r>
          </a:p>
        </p:txBody>
      </p:sp>
    </p:spTree>
    <p:extLst>
      <p:ext uri="{BB962C8B-B14F-4D97-AF65-F5344CB8AC3E}">
        <p14:creationId xmlns:p14="http://schemas.microsoft.com/office/powerpoint/2010/main" val="374489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3" name="TextBox 2">
            <a:extLst>
              <a:ext uri="{FF2B5EF4-FFF2-40B4-BE49-F238E27FC236}">
                <a16:creationId xmlns:a16="http://schemas.microsoft.com/office/drawing/2014/main" id="{C81B55F6-BECC-7347-1E32-292E4CC2079F}"/>
              </a:ext>
            </a:extLst>
          </p:cNvPr>
          <p:cNvSpPr txBox="1"/>
          <p:nvPr/>
        </p:nvSpPr>
        <p:spPr>
          <a:xfrm>
            <a:off x="330200" y="685800"/>
            <a:ext cx="11531600" cy="5012975"/>
          </a:xfrm>
          <a:prstGeom prst="rect">
            <a:avLst/>
          </a:prstGeom>
          <a:noFill/>
        </p:spPr>
        <p:txBody>
          <a:bodyPr wrap="square">
            <a:spAutoFit/>
          </a:bodyPr>
          <a:lstStyle/>
          <a:p>
            <a:pPr algn="ctr">
              <a:lnSpc>
                <a:spcPct val="107000"/>
              </a:lnSpc>
              <a:spcAft>
                <a:spcPts val="800"/>
              </a:spcAft>
            </a:pPr>
            <a:r>
              <a:rPr lang="en-GB" sz="2400" b="1"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Activity 1</a:t>
            </a:r>
            <a:endPar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800"/>
              </a:spcAft>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Read through the case studies on the CO map on the home page and answer the following questions:</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are some of the reasons that COs objected to fighting during the Second World War? How many different examples can you find?</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How were COs treated by friends, family members, and in society? </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How were COs treated within the military?</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How did the First World War influence Second World War COs?</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Do you think it would be difficult or easy to be a CO? Explain your answer.</a:t>
            </a:r>
          </a:p>
          <a:p>
            <a:pPr marL="342900" lvl="0" indent="-342900" algn="just">
              <a:lnSpc>
                <a:spcPct val="107000"/>
              </a:lnSpc>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Was there a particular story that you found interesting or moving? If so, why?</a:t>
            </a:r>
          </a:p>
          <a:p>
            <a:pPr marL="342900" lvl="0" indent="-342900" algn="just">
              <a:lnSpc>
                <a:spcPct val="107000"/>
              </a:lnSpc>
              <a:spcAft>
                <a:spcPts val="800"/>
              </a:spcAft>
              <a:buFont typeface="+mj-lt"/>
              <a:buAutoNum type="arabicPeriod"/>
            </a:pPr>
            <a:r>
              <a:rPr lang="en-GB" sz="24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Did reading about COs add to or change your understanding and knowledge of the Second World War in Britain? </a:t>
            </a:r>
          </a:p>
        </p:txBody>
      </p:sp>
    </p:spTree>
    <p:extLst>
      <p:ext uri="{BB962C8B-B14F-4D97-AF65-F5344CB8AC3E}">
        <p14:creationId xmlns:p14="http://schemas.microsoft.com/office/powerpoint/2010/main" val="298748112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TM10001115[[fn=Parcel]]</Template>
  <TotalTime>180</TotalTime>
  <Words>293</Words>
  <Application>Microsoft Office PowerPoint</Application>
  <PresentationFormat>Widescreen</PresentationFormat>
  <Paragraphs>13</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Gill Sans MT</vt:lpstr>
      <vt:lpstr>Times New Roman</vt:lpstr>
      <vt:lpstr>Parcel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Thompson</dc:creator>
  <cp:lastModifiedBy>Rowan Thompson</cp:lastModifiedBy>
  <cp:revision>3</cp:revision>
  <dcterms:created xsi:type="dcterms:W3CDTF">2024-07-16T07:55:24Z</dcterms:created>
  <dcterms:modified xsi:type="dcterms:W3CDTF">2024-07-17T08:18:49Z</dcterms:modified>
</cp:coreProperties>
</file>