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57" r:id="rId2"/>
    <p:sldId id="258" r:id="rId3"/>
    <p:sldId id="25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2BBDD3-8F3A-49EC-99BE-EDE74EE624F1}" type="datetimeFigureOut">
              <a:rPr lang="en-GB" smtClean="0"/>
              <a:t>22/07/2024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C949AF-57B6-41FC-AAB7-1996F34AF1CD}" type="slidenum">
              <a:rPr lang="en-GB" smtClean="0"/>
              <a:t>‹#›</a:t>
            </a:fld>
            <a:endParaRPr lang="en-GB"/>
          </a:p>
        </p:txBody>
      </p:sp>
    </p:spTree>
    <p:extLst>
      <p:ext uri="{BB962C8B-B14F-4D97-AF65-F5344CB8AC3E}">
        <p14:creationId xmlns:p14="http://schemas.microsoft.com/office/powerpoint/2010/main" val="1155204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Teacher’s Notes: This lesson explores questions of manliness and masculinity during war through the lens of </a:t>
            </a:r>
            <a:r>
              <a:rPr lang="en-GB" sz="1800" dirty="0" err="1">
                <a:effectLst/>
                <a:latin typeface="Times New Roman" panose="02020603050405020304" pitchFamily="18" charset="0"/>
                <a:ea typeface="Aptos" panose="020B0004020202020204" pitchFamily="34" charset="0"/>
                <a:cs typeface="Times New Roman" panose="02020603050405020304" pitchFamily="18" charset="0"/>
              </a:rPr>
              <a:t>COs.</a:t>
            </a:r>
            <a:r>
              <a:rPr lang="en-GB" sz="1800" dirty="0">
                <a:effectLst/>
                <a:latin typeface="Times New Roman" panose="02020603050405020304" pitchFamily="18" charset="0"/>
                <a:ea typeface="Aptos" panose="020B0004020202020204" pitchFamily="34" charset="0"/>
                <a:cs typeface="Times New Roman" panose="02020603050405020304" pitchFamily="18" charset="0"/>
              </a:rPr>
              <a:t> In doing so, it uses a range of visual and written sources, as well as oral testimonies. It highlights that, while COs may not have conformed to traditional ideals of bravery, duty, and masculinity, many objectors undoubtedly displayed such virtues. More broadly, by exploring such issues, the lesson points to some of the similarities and differences between societal and governmental attitudes towards objectors in the First and Second World Wars.</a:t>
            </a:r>
          </a:p>
          <a:p>
            <a:pPr algn="just">
              <a:lnSpc>
                <a:spcPct val="107000"/>
              </a:lnSpc>
              <a:spcAft>
                <a:spcPts val="800"/>
              </a:spcAft>
            </a:pPr>
            <a:endParaRPr lang="en-GB" sz="18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For Activity 1, a handout including images and text is required (pages 3–5 of the lesson PDF).</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79417E-B989-4DAE-A299-44BA26E114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07194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22/07/2024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17897192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22/07/2024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4660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22/07/2024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36412043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238932B-B556-4A26-8BA4-893E81E60369}" type="datetimeFigureOut">
              <a:rPr lang="en-GB" smtClean="0"/>
              <a:t>22/07/2024</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4121735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22/07/2024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99474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38932B-B556-4A26-8BA4-893E81E60369}" type="datetimeFigureOut">
              <a:rPr lang="en-GB" smtClean="0"/>
              <a:t>22/07/2024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130835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8932B-B556-4A26-8BA4-893E81E60369}" type="datetimeFigureOut">
              <a:rPr lang="en-GB" smtClean="0"/>
              <a:t>22/07/2024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741337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238932B-B556-4A26-8BA4-893E81E60369}" type="datetimeFigureOut">
              <a:rPr lang="en-GB" smtClean="0"/>
              <a:t>22/07/2024</a:t>
            </a:fld>
            <a:endParaRPr lang="en-GB"/>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1" name="Slide Number Placeholder 10"/>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274530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238932B-B556-4A26-8BA4-893E81E60369}" type="datetimeFigureOut">
              <a:rPr lang="en-GB" smtClean="0"/>
              <a:t>22/07/2024</a:t>
            </a:fld>
            <a:endParaRPr lang="en-GB"/>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78729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22/07/2024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518212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22/07/2024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347352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238932B-B556-4A26-8BA4-893E81E60369}" type="datetimeFigureOut">
              <a:rPr lang="en-GB" smtClean="0"/>
              <a:t>22/07/2024</a:t>
            </a:fld>
            <a:endParaRPr lang="en-GB"/>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F90AE83-4870-466D-BDBE-A0A8F40989F6}" type="slidenum">
              <a:rPr lang="en-GB" smtClean="0"/>
              <a:t>‹#›</a:t>
            </a:fld>
            <a:endParaRPr lang="en-GB"/>
          </a:p>
        </p:txBody>
      </p:sp>
    </p:spTree>
    <p:extLst>
      <p:ext uri="{BB962C8B-B14F-4D97-AF65-F5344CB8AC3E}">
        <p14:creationId xmlns:p14="http://schemas.microsoft.com/office/powerpoint/2010/main" val="8461980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C0447FF-018D-B776-F282-83BF0F38D323}"/>
              </a:ext>
            </a:extLst>
          </p:cNvPr>
          <p:cNvSpPr txBox="1"/>
          <p:nvPr/>
        </p:nvSpPr>
        <p:spPr>
          <a:xfrm>
            <a:off x="1273113" y="275273"/>
            <a:ext cx="9644332" cy="645113"/>
          </a:xfrm>
          <a:prstGeom prst="rect">
            <a:avLst/>
          </a:prstGeom>
          <a:noFill/>
        </p:spPr>
        <p:txBody>
          <a:bodyPr wrap="square">
            <a:spAutoFit/>
          </a:bodyPr>
          <a:lstStyle/>
          <a:p>
            <a:pPr algn="ctr">
              <a:lnSpc>
                <a:spcPct val="107000"/>
              </a:lnSpc>
              <a:spcAft>
                <a:spcPts val="800"/>
              </a:spcAft>
            </a:pPr>
            <a:r>
              <a:rPr lang="en-GB" sz="36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Objection, Masculinity, and War</a:t>
            </a:r>
          </a:p>
        </p:txBody>
      </p:sp>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19" name="TextBox 18">
            <a:extLst>
              <a:ext uri="{FF2B5EF4-FFF2-40B4-BE49-F238E27FC236}">
                <a16:creationId xmlns:a16="http://schemas.microsoft.com/office/drawing/2014/main" id="{FB2CA99B-F422-D274-06C2-EA981BBE1642}"/>
              </a:ext>
            </a:extLst>
          </p:cNvPr>
          <p:cNvSpPr txBox="1"/>
          <p:nvPr/>
        </p:nvSpPr>
        <p:spPr>
          <a:xfrm>
            <a:off x="3047280" y="6049627"/>
            <a:ext cx="6096000" cy="253531"/>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300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‘British non-combatant COs’, 1940, © </a:t>
            </a:r>
            <a:r>
              <a:rPr kumimoji="0" lang="en-GB" sz="1050" b="0" i="0" u="none" strike="noStrike" kern="1200" cap="none" spc="0" normalizeH="0" baseline="0" noProof="0" dirty="0" err="1">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Popperfoto</a:t>
            </a:r>
            <a:r>
              <a:rPr kumimoji="0" lang="en-GB"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/Getty Images</a:t>
            </a:r>
          </a:p>
        </p:txBody>
      </p:sp>
      <p:pic>
        <p:nvPicPr>
          <p:cNvPr id="2" name="Picture 1" descr="War and Conflict, World War II, pic: 29th April 1940, British non-combatant conscientious objectors, pictured marching to the mess hall for a meal,...">
            <a:extLst>
              <a:ext uri="{FF2B5EF4-FFF2-40B4-BE49-F238E27FC236}">
                <a16:creationId xmlns:a16="http://schemas.microsoft.com/office/drawing/2014/main" id="{1690D0AE-16A6-B306-7B16-953C65D8AF1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88187" y="995362"/>
            <a:ext cx="6814185" cy="4994910"/>
          </a:xfrm>
          <a:prstGeom prst="rect">
            <a:avLst/>
          </a:prstGeom>
          <a:noFill/>
          <a:ln>
            <a:noFill/>
          </a:ln>
        </p:spPr>
      </p:pic>
    </p:spTree>
    <p:extLst>
      <p:ext uri="{BB962C8B-B14F-4D97-AF65-F5344CB8AC3E}">
        <p14:creationId xmlns:p14="http://schemas.microsoft.com/office/powerpoint/2010/main" val="3744893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3" name="TextBox 2">
            <a:extLst>
              <a:ext uri="{FF2B5EF4-FFF2-40B4-BE49-F238E27FC236}">
                <a16:creationId xmlns:a16="http://schemas.microsoft.com/office/drawing/2014/main" id="{C81B55F6-BECC-7347-1E32-292E4CC2079F}"/>
              </a:ext>
            </a:extLst>
          </p:cNvPr>
          <p:cNvSpPr txBox="1"/>
          <p:nvPr/>
        </p:nvSpPr>
        <p:spPr>
          <a:xfrm>
            <a:off x="859526" y="590909"/>
            <a:ext cx="10472947" cy="4222631"/>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Activity 1</a:t>
            </a:r>
            <a:endParaRPr kumimoji="0" lang="en-GB" sz="240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Consider the images and text in the handout and answer the following questions: </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do the images show? Why do you think they were created?</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do the images and text tell us about ideas of duty, bravery, and masculinity in war?</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impact might such propaganda have on a) conscientious objectors and b) British society more broadly?</a:t>
            </a:r>
          </a:p>
          <a:p>
            <a:pPr marL="342900" lvl="0" indent="-342900" algn="just">
              <a:lnSpc>
                <a:spcPct val="107000"/>
              </a:lnSpc>
              <a:spcAft>
                <a:spcPts val="600"/>
              </a:spcAft>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do the images and text tell us about attitudes towards COs during the Second World War compared to the First World War? Were there any similarities? </a:t>
            </a:r>
          </a:p>
        </p:txBody>
      </p:sp>
    </p:spTree>
    <p:extLst>
      <p:ext uri="{BB962C8B-B14F-4D97-AF65-F5344CB8AC3E}">
        <p14:creationId xmlns:p14="http://schemas.microsoft.com/office/powerpoint/2010/main" val="2987481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pic>
        <p:nvPicPr>
          <p:cNvPr id="2" name="Picture 1" descr="A cartoon of a person lying on a chair&#10;&#10;Description automatically generated">
            <a:extLst>
              <a:ext uri="{FF2B5EF4-FFF2-40B4-BE49-F238E27FC236}">
                <a16:creationId xmlns:a16="http://schemas.microsoft.com/office/drawing/2014/main" id="{B96CA5EC-02A6-80A2-9A75-FF25F176020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949" y="1457579"/>
            <a:ext cx="3791665" cy="3036499"/>
          </a:xfrm>
          <a:prstGeom prst="rect">
            <a:avLst/>
          </a:prstGeom>
          <a:noFill/>
          <a:ln>
            <a:noFill/>
          </a:ln>
        </p:spPr>
      </p:pic>
      <p:pic>
        <p:nvPicPr>
          <p:cNvPr id="4" name="Picture 3" descr="A person and a child sitting on a couch&#10;&#10;Description automatically generated">
            <a:extLst>
              <a:ext uri="{FF2B5EF4-FFF2-40B4-BE49-F238E27FC236}">
                <a16:creationId xmlns:a16="http://schemas.microsoft.com/office/drawing/2014/main" id="{0BC9CBF2-4CFF-1C86-8665-C5154E1E8BA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0617" y="249597"/>
            <a:ext cx="4021566" cy="5452464"/>
          </a:xfrm>
          <a:prstGeom prst="rect">
            <a:avLst/>
          </a:prstGeom>
          <a:noFill/>
          <a:ln>
            <a:noFill/>
          </a:ln>
        </p:spPr>
      </p:pic>
      <p:pic>
        <p:nvPicPr>
          <p:cNvPr id="5" name="Picture 4" descr="A drawing of a group of women&#10;&#10;Description automatically generated">
            <a:extLst>
              <a:ext uri="{FF2B5EF4-FFF2-40B4-BE49-F238E27FC236}">
                <a16:creationId xmlns:a16="http://schemas.microsoft.com/office/drawing/2014/main" id="{3FDA7D5C-9874-4441-76F5-35C7959B129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89486" y="1045416"/>
            <a:ext cx="4021565" cy="3860823"/>
          </a:xfrm>
          <a:prstGeom prst="rect">
            <a:avLst/>
          </a:prstGeom>
          <a:noFill/>
        </p:spPr>
      </p:pic>
      <p:sp>
        <p:nvSpPr>
          <p:cNvPr id="6" name="TextBox 5">
            <a:extLst>
              <a:ext uri="{FF2B5EF4-FFF2-40B4-BE49-F238E27FC236}">
                <a16:creationId xmlns:a16="http://schemas.microsoft.com/office/drawing/2014/main" id="{DEA35C6B-56D1-0C84-54C0-625C1B135DBA}"/>
              </a:ext>
            </a:extLst>
          </p:cNvPr>
          <p:cNvSpPr txBox="1"/>
          <p:nvPr/>
        </p:nvSpPr>
        <p:spPr>
          <a:xfrm>
            <a:off x="3602075" y="5749183"/>
            <a:ext cx="4718650" cy="426399"/>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3000"/>
              </a:spcAft>
              <a:buClrTx/>
              <a:buSzTx/>
              <a:buFontTx/>
              <a:buNone/>
              <a:tabLst/>
              <a:defRPr/>
            </a:pPr>
            <a:r>
              <a:rPr lang="en-US" sz="105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‘Daddy, what did </a:t>
            </a:r>
            <a:r>
              <a:rPr lang="en-US" sz="1050" u="sng"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YOU</a:t>
            </a:r>
            <a:r>
              <a:rPr lang="en-US" sz="105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 do in the Great War?’, Parliamentary Recruiting Committee Poster No. 79, 1915: Image: IWM (</a:t>
            </a:r>
            <a:r>
              <a:rPr lang="en-US" sz="1050" dirty="0" err="1">
                <a:solidFill>
                  <a:srgbClr val="000000"/>
                </a:solidFill>
                <a:latin typeface="Times New Roman" panose="02020603050405020304" pitchFamily="18" charset="0"/>
                <a:ea typeface="Aptos" panose="020B0004020202020204" pitchFamily="34" charset="0"/>
                <a:cs typeface="Times New Roman" panose="02020603050405020304" pitchFamily="18" charset="0"/>
              </a:rPr>
              <a:t>Art.IWM</a:t>
            </a:r>
            <a:r>
              <a:rPr lang="en-US" sz="105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 PST 0311)</a:t>
            </a:r>
          </a:p>
        </p:txBody>
      </p:sp>
      <p:sp>
        <p:nvSpPr>
          <p:cNvPr id="12" name="TextBox 11">
            <a:extLst>
              <a:ext uri="{FF2B5EF4-FFF2-40B4-BE49-F238E27FC236}">
                <a16:creationId xmlns:a16="http://schemas.microsoft.com/office/drawing/2014/main" id="{940FC95A-98F2-2212-D02B-9FBA30FEDE47}"/>
              </a:ext>
            </a:extLst>
          </p:cNvPr>
          <p:cNvSpPr txBox="1"/>
          <p:nvPr/>
        </p:nvSpPr>
        <p:spPr>
          <a:xfrm>
            <a:off x="748595" y="4522973"/>
            <a:ext cx="2456372" cy="426399"/>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300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Frank Holland, ‘An “Object” Lesson’, 1914–1918, Image: IWM (Q 103334)</a:t>
            </a:r>
          </a:p>
        </p:txBody>
      </p:sp>
      <p:sp>
        <p:nvSpPr>
          <p:cNvPr id="13" name="TextBox 12">
            <a:extLst>
              <a:ext uri="{FF2B5EF4-FFF2-40B4-BE49-F238E27FC236}">
                <a16:creationId xmlns:a16="http://schemas.microsoft.com/office/drawing/2014/main" id="{2B97F312-1F4D-CF61-9361-D5DDF0A1A5F1}"/>
              </a:ext>
            </a:extLst>
          </p:cNvPr>
          <p:cNvSpPr txBox="1"/>
          <p:nvPr/>
        </p:nvSpPr>
        <p:spPr>
          <a:xfrm>
            <a:off x="8778360" y="4949372"/>
            <a:ext cx="2643815" cy="599267"/>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300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Arnold Bennett, ‘The White Feather: A Sketch of English Recruiting’, </a:t>
            </a:r>
            <a:r>
              <a:rPr kumimoji="0" lang="en-US" sz="1050" b="0" i="1"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Collier’s Weekly</a:t>
            </a:r>
            <a:r>
              <a:rPr kumimoji="0" lang="en-US"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 10 October 1914</a:t>
            </a:r>
            <a:endParaRPr kumimoji="0" lang="en-GB"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35267716"/>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86</TotalTime>
  <Words>308</Words>
  <Application>Microsoft Office PowerPoint</Application>
  <PresentationFormat>Widescreen</PresentationFormat>
  <Paragraphs>15</Paragraphs>
  <Slides>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Arial</vt:lpstr>
      <vt:lpstr>Gill Sans MT</vt:lpstr>
      <vt:lpstr>Times New Roman</vt:lpstr>
      <vt:lpstr>Parcel</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Rowan Thompson</dc:creator>
  <cp:lastModifiedBy>Rowan Thompson</cp:lastModifiedBy>
  <cp:revision>5</cp:revision>
  <dcterms:created xsi:type="dcterms:W3CDTF">2024-07-16T10:00:51Z</dcterms:created>
  <dcterms:modified xsi:type="dcterms:W3CDTF">2024-07-22T08:23:58Z</dcterms:modified>
</cp:coreProperties>
</file>