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7" r:id="rId2"/>
    <p:sldId id="258"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1" d="100"/>
          <a:sy n="111" d="100"/>
        </p:scale>
        <p:origin x="53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77F7BA-FB11-4E63-82AE-A5CE14C70E5C}" type="datetimeFigureOut">
              <a:rPr lang="en-GB" smtClean="0"/>
              <a:t>17/07/2024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FDB504-FF99-48AA-ADA0-CE1F424B9D00}" type="slidenum">
              <a:rPr lang="en-GB" smtClean="0"/>
              <a:t>‹#›</a:t>
            </a:fld>
            <a:endParaRPr lang="en-GB"/>
          </a:p>
        </p:txBody>
      </p:sp>
    </p:spTree>
    <p:extLst>
      <p:ext uri="{BB962C8B-B14F-4D97-AF65-F5344CB8AC3E}">
        <p14:creationId xmlns:p14="http://schemas.microsoft.com/office/powerpoint/2010/main" val="1876670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07000"/>
              </a:lnSpc>
              <a:spcAft>
                <a:spcPts val="600"/>
              </a:spcAft>
              <a:tabLst>
                <a:tab pos="2865755" algn="ctr"/>
                <a:tab pos="5072380" algn="l"/>
              </a:tabLs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Teacher’s Notes: The main body of source material used in this lesson stems from the Imperial War Museum’s Sound Archive, which contains a broad and rich array of interviews with former </a:t>
            </a:r>
            <a:r>
              <a:rPr lang="en-GB" sz="1800" dirty="0" err="1">
                <a:effectLst/>
                <a:latin typeface="Times New Roman" panose="02020603050405020304" pitchFamily="18" charset="0"/>
                <a:ea typeface="Aptos" panose="020B0004020202020204" pitchFamily="34" charset="0"/>
                <a:cs typeface="Times New Roman" panose="02020603050405020304" pitchFamily="18" charset="0"/>
              </a:rPr>
              <a:t>COs.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Using a wide range of sources to find out about the past is an important part of pupils’ learning. Indeed, the National Curriculum for KS2 asks students to ‘</a:t>
            </a:r>
            <a:r>
              <a:rPr lang="en-GB" sz="1800" b="1" dirty="0">
                <a:effectLst/>
                <a:latin typeface="Times New Roman" panose="02020603050405020304" pitchFamily="18" charset="0"/>
                <a:ea typeface="Aptos" panose="020B0004020202020204" pitchFamily="34" charset="0"/>
                <a:cs typeface="Times New Roman" panose="02020603050405020304" pitchFamily="18" charset="0"/>
              </a:rPr>
              <a:t>understand how our knowledge of the past is constructed from a range of sources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Similarly, the course rationale for Scottish Advanced Higher History emphasises that candidates should ‘</a:t>
            </a:r>
            <a:r>
              <a:rPr lang="en-GB" sz="1800" b="1" dirty="0">
                <a:effectLst/>
                <a:latin typeface="Times New Roman" panose="02020603050405020304" pitchFamily="18" charset="0"/>
                <a:ea typeface="Aptos" panose="020B0004020202020204" pitchFamily="34" charset="0"/>
                <a:cs typeface="Times New Roman" panose="02020603050405020304" pitchFamily="18" charset="0"/>
              </a:rPr>
              <a:t>develop their ability to evaluate a wide range of historical sources which have some complex features, taking into account their provenance, content and historical and historiographical contexts</a:t>
            </a:r>
            <a:r>
              <a:rPr lang="en-GB" sz="1800" dirty="0">
                <a:effectLst/>
                <a:latin typeface="Times New Roman" panose="02020603050405020304" pitchFamily="18" charset="0"/>
                <a:ea typeface="Aptos" panose="020B0004020202020204" pitchFamily="34" charset="0"/>
                <a:cs typeface="Times New Roman" panose="02020603050405020304" pitchFamily="18" charset="0"/>
              </a:rPr>
              <a:t>’. As such, this lesson is designed to introduce students to oral history: an important, but underutilised, method of research.</a:t>
            </a:r>
          </a:p>
          <a:p>
            <a:pPr algn="just">
              <a:lnSpc>
                <a:spcPct val="107000"/>
              </a:lnSpc>
              <a:spcAft>
                <a:spcPts val="600"/>
              </a:spcAft>
              <a:tabLst>
                <a:tab pos="2865755" algn="ctr"/>
                <a:tab pos="5072380" algn="l"/>
              </a:tabLs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 </a:t>
            </a:r>
          </a:p>
          <a:p>
            <a:pPr algn="just">
              <a:lnSpc>
                <a:spcPct val="107000"/>
              </a:lnSpc>
              <a:spcAft>
                <a:spcPts val="800"/>
              </a:spcAft>
              <a:tabLst>
                <a:tab pos="2865755" algn="ctr"/>
                <a:tab pos="5072380" algn="l"/>
              </a:tabLst>
            </a:pPr>
            <a:r>
              <a:rPr lang="en-GB" sz="1800" dirty="0">
                <a:effectLst/>
                <a:latin typeface="Times New Roman" panose="02020603050405020304" pitchFamily="18" charset="0"/>
                <a:ea typeface="Aptos" panose="020B0004020202020204" pitchFamily="34" charset="0"/>
                <a:cs typeface="Times New Roman" panose="02020603050405020304" pitchFamily="18" charset="0"/>
              </a:rPr>
              <a:t>In using oral history interviews, this lesson encourages students to think about the different types of source material used in historical research and to investigate themes of protest and objection during the Second World War.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07194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79417E-B989-4DAE-A299-44BA26E114CF}"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0559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406340881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401864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46128604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64805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238932B-B556-4A26-8BA4-893E81E60369}" type="datetimeFigureOut">
              <a:rPr lang="en-GB" smtClean="0"/>
              <a:t>17/07/2024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F90AE83-4870-466D-BDBE-A0A8F40989F6}"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23969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238932B-B556-4A26-8BA4-893E81E60369}" type="datetimeFigureOut">
              <a:rPr lang="en-GB" smtClean="0"/>
              <a:t>17/07/2024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826392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8932B-B556-4A26-8BA4-893E81E60369}" type="datetimeFigureOut">
              <a:rPr lang="en-GB" smtClean="0"/>
              <a:t>17/07/2024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1580775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A238932B-B556-4A26-8BA4-893E81E60369}" type="datetimeFigureOut">
              <a:rPr lang="en-GB" smtClean="0"/>
              <a:t>17/07/2024</a:t>
            </a:fld>
            <a:endParaRPr lang="en-GB"/>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1" name="Slide Number Placeholder 10"/>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923874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A238932B-B556-4A26-8BA4-893E81E60369}" type="datetimeFigureOut">
              <a:rPr lang="en-GB" smtClean="0"/>
              <a:t>17/07/2024</a:t>
            </a:fld>
            <a:endParaRPr lang="en-GB"/>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GB"/>
          </a:p>
        </p:txBody>
      </p:sp>
      <p:sp>
        <p:nvSpPr>
          <p:cNvPr id="10" name="Slide Number Placeholder 9"/>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72865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3649386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38932B-B556-4A26-8BA4-893E81E60369}" type="datetimeFigureOut">
              <a:rPr lang="en-GB" smtClean="0"/>
              <a:t>17/07/2024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F90AE83-4870-466D-BDBE-A0A8F40989F6}" type="slidenum">
              <a:rPr lang="en-GB" smtClean="0"/>
              <a:t>‹#›</a:t>
            </a:fld>
            <a:endParaRPr lang="en-GB"/>
          </a:p>
        </p:txBody>
      </p:sp>
    </p:spTree>
    <p:extLst>
      <p:ext uri="{BB962C8B-B14F-4D97-AF65-F5344CB8AC3E}">
        <p14:creationId xmlns:p14="http://schemas.microsoft.com/office/powerpoint/2010/main" val="2255068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A238932B-B556-4A26-8BA4-893E81E60369}" type="datetimeFigureOut">
              <a:rPr lang="en-GB" smtClean="0"/>
              <a:t>17/07/2024</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5F90AE83-4870-466D-BDBE-A0A8F40989F6}" type="slidenum">
              <a:rPr lang="en-GB" smtClean="0"/>
              <a:t>‹#›</a:t>
            </a:fld>
            <a:endParaRPr lang="en-GB"/>
          </a:p>
        </p:txBody>
      </p:sp>
    </p:spTree>
    <p:extLst>
      <p:ext uri="{BB962C8B-B14F-4D97-AF65-F5344CB8AC3E}">
        <p14:creationId xmlns:p14="http://schemas.microsoft.com/office/powerpoint/2010/main" val="153735813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9C0447FF-018D-B776-F282-83BF0F38D323}"/>
              </a:ext>
            </a:extLst>
          </p:cNvPr>
          <p:cNvSpPr txBox="1"/>
          <p:nvPr/>
        </p:nvSpPr>
        <p:spPr>
          <a:xfrm>
            <a:off x="598274" y="334543"/>
            <a:ext cx="10918887" cy="645113"/>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Using Oral History: CO Voices and the Second World War </a:t>
            </a:r>
            <a:endParaRPr kumimoji="0" lang="en-GB" sz="36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p:txBody>
      </p:sp>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19" name="TextBox 18">
            <a:extLst>
              <a:ext uri="{FF2B5EF4-FFF2-40B4-BE49-F238E27FC236}">
                <a16:creationId xmlns:a16="http://schemas.microsoft.com/office/drawing/2014/main" id="{FB2CA99B-F422-D274-06C2-EA981BBE1642}"/>
              </a:ext>
            </a:extLst>
          </p:cNvPr>
          <p:cNvSpPr txBox="1"/>
          <p:nvPr/>
        </p:nvSpPr>
        <p:spPr>
          <a:xfrm>
            <a:off x="3009717" y="5822289"/>
            <a:ext cx="6096000" cy="253531"/>
          </a:xfrm>
          <a:prstGeom prst="rect">
            <a:avLst/>
          </a:prstGeom>
          <a:noFill/>
        </p:spPr>
        <p:txBody>
          <a:bodyPr wrap="square">
            <a:spAutoFit/>
          </a:bodyPr>
          <a:lstStyle/>
          <a:p>
            <a:pPr marL="0" marR="0" lvl="0" indent="0" algn="ctr" defTabSz="457200" rtl="0" eaLnBrk="1" fontAlgn="auto" latinLnBrk="0" hangingPunct="1">
              <a:lnSpc>
                <a:spcPct val="107000"/>
              </a:lnSpc>
              <a:spcBef>
                <a:spcPts val="0"/>
              </a:spcBef>
              <a:spcAft>
                <a:spcPts val="3000"/>
              </a:spcAft>
              <a:buClrTx/>
              <a:buSzTx/>
              <a:buFontTx/>
              <a:buNone/>
              <a:tabLst/>
              <a:defRPr/>
            </a:pPr>
            <a:r>
              <a:rPr kumimoji="0" lang="en-GB" sz="105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IHR: On History:  https://blog.history.ac.uk/2021/02/january-acquisitions-for-the-ihr-library-oral-histories/</a:t>
            </a:r>
          </a:p>
        </p:txBody>
      </p:sp>
      <p:pic>
        <p:nvPicPr>
          <p:cNvPr id="3" name="Picture 2" descr="IHR Library: oral histories ...">
            <a:extLst>
              <a:ext uri="{FF2B5EF4-FFF2-40B4-BE49-F238E27FC236}">
                <a16:creationId xmlns:a16="http://schemas.microsoft.com/office/drawing/2014/main" id="{716234E0-ED91-EBC4-9ED5-1B95395DF58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190155" y="1150937"/>
            <a:ext cx="5810250" cy="4556125"/>
          </a:xfrm>
          <a:prstGeom prst="rect">
            <a:avLst/>
          </a:prstGeom>
          <a:noFill/>
          <a:ln>
            <a:noFill/>
          </a:ln>
        </p:spPr>
      </p:pic>
    </p:spTree>
    <p:extLst>
      <p:ext uri="{BB962C8B-B14F-4D97-AF65-F5344CB8AC3E}">
        <p14:creationId xmlns:p14="http://schemas.microsoft.com/office/powerpoint/2010/main" val="3744893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up of a logo&#10;&#10;Description automatically generated">
            <a:extLst>
              <a:ext uri="{FF2B5EF4-FFF2-40B4-BE49-F238E27FC236}">
                <a16:creationId xmlns:a16="http://schemas.microsoft.com/office/drawing/2014/main" id="{A4F9A3CB-9D7A-4C20-38D9-9045C639AE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229545" y="5990272"/>
            <a:ext cx="2333625" cy="592455"/>
          </a:xfrm>
          <a:prstGeom prst="rect">
            <a:avLst/>
          </a:prstGeom>
          <a:noFill/>
          <a:ln>
            <a:noFill/>
          </a:ln>
        </p:spPr>
      </p:pic>
      <p:pic>
        <p:nvPicPr>
          <p:cNvPr id="15" name="Picture 14" descr="Logo of the Northumbria University">
            <a:extLst>
              <a:ext uri="{FF2B5EF4-FFF2-40B4-BE49-F238E27FC236}">
                <a16:creationId xmlns:a16="http://schemas.microsoft.com/office/drawing/2014/main" id="{BD6013E9-7267-ACDC-7E34-44136E394CA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8830" y="6016942"/>
            <a:ext cx="1771650" cy="565785"/>
          </a:xfrm>
          <a:prstGeom prst="rect">
            <a:avLst/>
          </a:prstGeom>
          <a:noFill/>
          <a:ln>
            <a:noFill/>
          </a:ln>
        </p:spPr>
      </p:pic>
      <p:sp>
        <p:nvSpPr>
          <p:cNvPr id="6" name="TextBox 5">
            <a:extLst>
              <a:ext uri="{FF2B5EF4-FFF2-40B4-BE49-F238E27FC236}">
                <a16:creationId xmlns:a16="http://schemas.microsoft.com/office/drawing/2014/main" id="{1E366849-C0F1-5B4A-8AB7-F3305C8280BA}"/>
              </a:ext>
            </a:extLst>
          </p:cNvPr>
          <p:cNvSpPr txBox="1"/>
          <p:nvPr/>
        </p:nvSpPr>
        <p:spPr>
          <a:xfrm>
            <a:off x="277484" y="275273"/>
            <a:ext cx="11454442" cy="5429243"/>
          </a:xfrm>
          <a:prstGeom prst="rect">
            <a:avLst/>
          </a:prstGeom>
          <a:noFill/>
        </p:spPr>
        <p:txBody>
          <a:bodyPr wrap="square">
            <a:sp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400" b="1"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rPr>
              <a:t>Activity 1</a:t>
            </a:r>
            <a:endParaRPr kumimoji="0" lang="en-GB" sz="2400" b="0" i="0" u="none" strike="noStrike" kern="1200" cap="none" spc="0" normalizeH="0" baseline="0" noProof="0" dirty="0">
              <a:ln>
                <a:noFill/>
              </a:ln>
              <a:solidFill>
                <a:srgbClr val="000000"/>
              </a:solidFill>
              <a:effectLst/>
              <a:uLnTx/>
              <a:uFillTx/>
              <a:latin typeface="Times New Roman" panose="02020603050405020304" pitchFamily="18" charset="0"/>
              <a:ea typeface="Aptos" panose="020B0004020202020204" pitchFamily="34" charset="0"/>
              <a:cs typeface="Times New Roman" panose="02020603050405020304" pitchFamily="18" charset="0"/>
            </a:endParaRPr>
          </a:p>
          <a:p>
            <a:pPr algn="just">
              <a:lnSpc>
                <a:spcPct val="107000"/>
              </a:lnSpc>
              <a:spcAft>
                <a:spcPts val="1200"/>
              </a:spcAft>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Using the CO map, choose one story that you find interesting and follow the link to the Imperial War Museum Sound Archive. Here, you will find much more information on the CO you selected. Starting on Reel 1, spend 10–15 minutes listening to their story and answer the following questions:</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did you find out about their background and upbringing? </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Did their background have any influence on their decision to become a CO during the Second World War?</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topics/themes do COs reflect on in their interviews?</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If you were the interviewer, what questions would you ask a Second World War CO? </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you think the advantages are of using interviews as a historical source? </a:t>
            </a:r>
          </a:p>
          <a:p>
            <a:pPr marL="342900" lvl="0" indent="-342900" algn="just">
              <a:lnSpc>
                <a:spcPct val="107000"/>
              </a:lnSpc>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What do you think the potential disadvantages might be of using interviews as a historical source? </a:t>
            </a:r>
          </a:p>
          <a:p>
            <a:pPr marL="342900" lvl="0" indent="-342900" algn="just">
              <a:lnSpc>
                <a:spcPct val="107000"/>
              </a:lnSpc>
              <a:spcAft>
                <a:spcPts val="800"/>
              </a:spcAft>
              <a:buFont typeface="+mj-lt"/>
              <a:buAutoNum type="arabicPeriod"/>
            </a:pPr>
            <a:r>
              <a:rPr lang="en-GB" sz="2200" dirty="0">
                <a:solidFill>
                  <a:schemeClr val="bg1"/>
                </a:solidFill>
                <a:effectLst/>
                <a:latin typeface="Times New Roman" panose="02020603050405020304" pitchFamily="18" charset="0"/>
                <a:ea typeface="Aptos" panose="020B0004020202020204" pitchFamily="34" charset="0"/>
                <a:cs typeface="Times New Roman" panose="02020603050405020304" pitchFamily="18" charset="0"/>
              </a:rPr>
              <a:t>Did you find using interviews an interesting way of learning about COs, the Second World War, and the past more generally? </a:t>
            </a:r>
          </a:p>
        </p:txBody>
      </p:sp>
    </p:spTree>
    <p:extLst>
      <p:ext uri="{BB962C8B-B14F-4D97-AF65-F5344CB8AC3E}">
        <p14:creationId xmlns:p14="http://schemas.microsoft.com/office/powerpoint/2010/main" val="657605226"/>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394</Words>
  <Application>Microsoft Office PowerPoint</Application>
  <PresentationFormat>Widescreen</PresentationFormat>
  <Paragraphs>16</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Gill Sans MT</vt:lpstr>
      <vt:lpstr>Times New Roman</vt:lpstr>
      <vt:lpstr>Parcel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Rowan Thompson</dc:creator>
  <cp:lastModifiedBy>Rowan Thompson</cp:lastModifiedBy>
  <cp:revision>2</cp:revision>
  <dcterms:created xsi:type="dcterms:W3CDTF">2024-07-16T10:13:04Z</dcterms:created>
  <dcterms:modified xsi:type="dcterms:W3CDTF">2024-07-17T08:38:35Z</dcterms:modified>
</cp:coreProperties>
</file>