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7" r:id="rId2"/>
    <p:sldId id="259" r:id="rId3"/>
    <p:sldId id="260" r:id="rId4"/>
    <p:sldId id="261" r:id="rId5"/>
    <p:sldId id="26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2A9E60-1019-4B33-B516-536229118A4C}" type="datetimeFigureOut">
              <a:rPr lang="en-GB" smtClean="0"/>
              <a:t>22/07/2024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35C309-7408-474E-96EB-B122D9B1ABBF}" type="slidenum">
              <a:rPr lang="en-GB" smtClean="0"/>
              <a:t>‹#›</a:t>
            </a:fld>
            <a:endParaRPr lang="en-GB"/>
          </a:p>
        </p:txBody>
      </p:sp>
    </p:spTree>
    <p:extLst>
      <p:ext uri="{BB962C8B-B14F-4D97-AF65-F5344CB8AC3E}">
        <p14:creationId xmlns:p14="http://schemas.microsoft.com/office/powerpoint/2010/main" val="3197967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This lesson explores the ways in which conscientious objectors have been commemorated and memorialised since 1945. Despite numbering nearly 60,000 men, many of whom served both near the front lines and in important wartime industries and services in Britain, the CO is largely absent in the popular narrative of the Second World War and official commemorations of the conflict. This lesson encourages pupils to think about remembrance practices surrounding the Second World War in Britain and to investigate why COs might be absent from popular forms of commemoration.</a:t>
            </a:r>
          </a:p>
          <a:p>
            <a:pPr algn="just">
              <a:lnSpc>
                <a:spcPct val="107000"/>
              </a:lnSpc>
              <a:spcAft>
                <a:spcPts val="800"/>
              </a:spcAft>
            </a:pPr>
            <a:endParaRPr lang="en-GB" sz="18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For Activity 1, a handout of the two articles will be required (follow the links on page 2 of the lesson PDF).</a:t>
            </a:r>
          </a:p>
          <a:p>
            <a:pPr algn="just">
              <a:lnSpc>
                <a:spcPct val="107000"/>
              </a:lnSpc>
              <a:spcAft>
                <a:spcPts val="800"/>
              </a:spcAft>
            </a:pPr>
            <a:endParaRPr lang="en-US" sz="18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US" sz="1800" dirty="0">
                <a:effectLst/>
                <a:latin typeface="Times New Roman" panose="02020603050405020304" pitchFamily="18" charset="0"/>
                <a:ea typeface="Aptos" panose="020B0004020202020204" pitchFamily="34" charset="0"/>
                <a:cs typeface="Times New Roman" panose="02020603050405020304" pitchFamily="18" charset="0"/>
              </a:rPr>
              <a:t>For Activity 2, a handout of the images is needed (see pages 3–4 of the lesson PDF).</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79417E-B989-4DAE-A299-44BA26E114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7194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While COs are not officially recognised on Remembrance Sunday, there have been broader attempts to commemorate the CO. </a:t>
            </a:r>
          </a:p>
          <a:p>
            <a:pPr algn="just">
              <a:lnSpc>
                <a:spcPct val="107000"/>
              </a:lnSpc>
              <a:spcAft>
                <a:spcPts val="800"/>
              </a:spcAft>
            </a:pPr>
            <a:endParaRPr lang="en-GB" sz="18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The images below show the Conscientious Objectors’ Commemorative Stone in Tavistock Square, London. Established by the Peace Pledge Union in 1994, the CO stone is one of the few memorials that have been created to commemorate conscientious objection. Ceremonies are held annually at the CO stone on Remembrance Sunday and on International Conscientious Objectors’ Day – a day held to commemorate those who have refused to bear arms and participate in war, both throughout history and today.</a:t>
            </a:r>
          </a:p>
        </p:txBody>
      </p:sp>
      <p:sp>
        <p:nvSpPr>
          <p:cNvPr id="4" name="Slide Number Placeholder 3"/>
          <p:cNvSpPr>
            <a:spLocks noGrp="1"/>
          </p:cNvSpPr>
          <p:nvPr>
            <p:ph type="sldNum" sz="quarter" idx="5"/>
          </p:nvPr>
        </p:nvSpPr>
        <p:spPr/>
        <p:txBody>
          <a:bodyPr/>
          <a:lstStyle/>
          <a:p>
            <a:fld id="{BB35C309-7408-474E-96EB-B122D9B1ABBF}" type="slidenum">
              <a:rPr lang="en-GB" smtClean="0"/>
              <a:t>3</a:t>
            </a:fld>
            <a:endParaRPr lang="en-GB"/>
          </a:p>
        </p:txBody>
      </p:sp>
    </p:spTree>
    <p:extLst>
      <p:ext uri="{BB962C8B-B14F-4D97-AF65-F5344CB8AC3E}">
        <p14:creationId xmlns:p14="http://schemas.microsoft.com/office/powerpoint/2010/main" val="2311147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endParaRPr lang="en-GB" sz="18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35C309-7408-474E-96EB-B122D9B1AB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1343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800"/>
              </a:spcAft>
            </a:pPr>
            <a:endParaRPr lang="en-GB" sz="18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35C309-7408-474E-96EB-B122D9B1ABB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7881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22/07/2024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92837674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22/07/2024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423590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22/07/2024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40613674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238932B-B556-4A26-8BA4-893E81E60369}" type="datetimeFigureOut">
              <a:rPr lang="en-GB" smtClean="0"/>
              <a:t>22/07/2024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105089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22/07/2024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542799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38932B-B556-4A26-8BA4-893E81E60369}" type="datetimeFigureOut">
              <a:rPr lang="en-GB" smtClean="0"/>
              <a:t>22/07/2024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841746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8932B-B556-4A26-8BA4-893E81E60369}" type="datetimeFigureOut">
              <a:rPr lang="en-GB" smtClean="0"/>
              <a:t>22/07/2024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656716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238932B-B556-4A26-8BA4-893E81E60369}" type="datetimeFigureOut">
              <a:rPr lang="en-GB" smtClean="0"/>
              <a:t>22/07/2024</a:t>
            </a:fld>
            <a:endParaRPr lang="en-GB"/>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551355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238932B-B556-4A26-8BA4-893E81E60369}" type="datetimeFigureOut">
              <a:rPr lang="en-GB" smtClean="0"/>
              <a:t>22/07/2024</a:t>
            </a:fld>
            <a:endParaRPr lang="en-GB"/>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853209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22/07/2024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633410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22/07/2024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899304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238932B-B556-4A26-8BA4-893E81E60369}" type="datetimeFigureOut">
              <a:rPr lang="en-GB" smtClean="0"/>
              <a:t>22/07/2024</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F90AE83-4870-466D-BDBE-A0A8F40989F6}" type="slidenum">
              <a:rPr lang="en-GB" smtClean="0"/>
              <a:t>‹#›</a:t>
            </a:fld>
            <a:endParaRPr lang="en-GB"/>
          </a:p>
        </p:txBody>
      </p:sp>
    </p:spTree>
    <p:extLst>
      <p:ext uri="{BB962C8B-B14F-4D97-AF65-F5344CB8AC3E}">
        <p14:creationId xmlns:p14="http://schemas.microsoft.com/office/powerpoint/2010/main" val="29646831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C0447FF-018D-B776-F282-83BF0F38D323}"/>
              </a:ext>
            </a:extLst>
          </p:cNvPr>
          <p:cNvSpPr txBox="1"/>
          <p:nvPr/>
        </p:nvSpPr>
        <p:spPr>
          <a:xfrm>
            <a:off x="598274" y="334543"/>
            <a:ext cx="10918887" cy="645113"/>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Commemoration and Conscientious Objection</a:t>
            </a:r>
            <a:endParaRPr kumimoji="0" lang="en-GB" sz="36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p:txBody>
      </p:sp>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19" name="TextBox 18">
            <a:extLst>
              <a:ext uri="{FF2B5EF4-FFF2-40B4-BE49-F238E27FC236}">
                <a16:creationId xmlns:a16="http://schemas.microsoft.com/office/drawing/2014/main" id="{FB2CA99B-F422-D274-06C2-EA981BBE1642}"/>
              </a:ext>
            </a:extLst>
          </p:cNvPr>
          <p:cNvSpPr txBox="1"/>
          <p:nvPr/>
        </p:nvSpPr>
        <p:spPr>
          <a:xfrm>
            <a:off x="3863646" y="6299834"/>
            <a:ext cx="4464706" cy="253531"/>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300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Wikimedia Commons </a:t>
            </a:r>
          </a:p>
        </p:txBody>
      </p:sp>
      <p:pic>
        <p:nvPicPr>
          <p:cNvPr id="2" name="Picture 1" descr="A stone plaque with text on it&#10;&#10;Description automatically generated">
            <a:extLst>
              <a:ext uri="{FF2B5EF4-FFF2-40B4-BE49-F238E27FC236}">
                <a16:creationId xmlns:a16="http://schemas.microsoft.com/office/drawing/2014/main" id="{C11B7E38-1E85-A331-D1F4-7C1C9437D67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135651" y="979656"/>
            <a:ext cx="3920697" cy="5218306"/>
          </a:xfrm>
          <a:prstGeom prst="rect">
            <a:avLst/>
          </a:prstGeom>
          <a:noFill/>
          <a:ln>
            <a:noFill/>
          </a:ln>
        </p:spPr>
      </p:pic>
    </p:spTree>
    <p:extLst>
      <p:ext uri="{BB962C8B-B14F-4D97-AF65-F5344CB8AC3E}">
        <p14:creationId xmlns:p14="http://schemas.microsoft.com/office/powerpoint/2010/main" val="3744893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3" name="TextBox 2">
            <a:extLst>
              <a:ext uri="{FF2B5EF4-FFF2-40B4-BE49-F238E27FC236}">
                <a16:creationId xmlns:a16="http://schemas.microsoft.com/office/drawing/2014/main" id="{C81B55F6-BECC-7347-1E32-292E4CC2079F}"/>
              </a:ext>
            </a:extLst>
          </p:cNvPr>
          <p:cNvSpPr txBox="1"/>
          <p:nvPr/>
        </p:nvSpPr>
        <p:spPr>
          <a:xfrm>
            <a:off x="1457145" y="780211"/>
            <a:ext cx="9277709" cy="4325223"/>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Activity </a:t>
            </a:r>
            <a:r>
              <a:rPr lang="en-GB" sz="2400" b="1" dirty="0">
                <a:solidFill>
                  <a:srgbClr val="000000"/>
                </a:solidFill>
                <a:latin typeface="Times New Roman" panose="02020603050405020304" pitchFamily="18" charset="0"/>
                <a:ea typeface="Aptos" panose="020B0004020202020204" pitchFamily="34" charset="0"/>
                <a:cs typeface="Times New Roman" panose="02020603050405020304" pitchFamily="18" charset="0"/>
              </a:rPr>
              <a:t>1</a:t>
            </a:r>
            <a:endParaRPr kumimoji="0" lang="en-GB" sz="24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Read the handouts of </a:t>
            </a:r>
            <a:r>
              <a:rPr lang="en-GB" sz="2400" i="1"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The Guardian</a:t>
            </a: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 and BBC articles: </a:t>
            </a: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Answer the following questions:</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do the articles say about remembrance and the commemoration of war in Britain? </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Do you think that COs should be commemorated in anniversaries of the Second World War? Explain your answer.</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Are pacifist or anti-war voices part of mainstream remembrance practices in Britain? If not, why do you think that is?</a:t>
            </a:r>
          </a:p>
          <a:p>
            <a:pPr marL="342900" lvl="0" indent="-342900" algn="just">
              <a:lnSpc>
                <a:spcPct val="107000"/>
              </a:lnSpc>
              <a:spcAft>
                <a:spcPts val="800"/>
              </a:spcAft>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Why might commemorating COs be considered controversial?</a:t>
            </a:r>
          </a:p>
        </p:txBody>
      </p:sp>
    </p:spTree>
    <p:extLst>
      <p:ext uri="{BB962C8B-B14F-4D97-AF65-F5344CB8AC3E}">
        <p14:creationId xmlns:p14="http://schemas.microsoft.com/office/powerpoint/2010/main" val="783977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3" name="TextBox 2">
            <a:extLst>
              <a:ext uri="{FF2B5EF4-FFF2-40B4-BE49-F238E27FC236}">
                <a16:creationId xmlns:a16="http://schemas.microsoft.com/office/drawing/2014/main" id="{C81B55F6-BECC-7347-1E32-292E4CC2079F}"/>
              </a:ext>
            </a:extLst>
          </p:cNvPr>
          <p:cNvSpPr txBox="1"/>
          <p:nvPr/>
        </p:nvSpPr>
        <p:spPr>
          <a:xfrm>
            <a:off x="610319" y="737079"/>
            <a:ext cx="10971362" cy="4222631"/>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Activity 2</a:t>
            </a: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Look at the images in the handout and answer the following questions:</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does the inscription say?</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Why do you think the </a:t>
            </a:r>
            <a:r>
              <a:rPr lang="en-GB" sz="240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CO stone </a:t>
            </a: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might have been established?</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Do you think it is an effective memorial? </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How does it compare to memorials commemorating war and those who died while serving in the military during conflict in Britain? What are some of the similarities and differences?</a:t>
            </a:r>
          </a:p>
          <a:p>
            <a:pPr marL="342900" lvl="0" indent="-342900" algn="just">
              <a:lnSpc>
                <a:spcPct val="107000"/>
              </a:lnSpc>
              <a:spcAft>
                <a:spcPts val="800"/>
              </a:spcAft>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How would you choose to commemorate COs? A monument, memorial, or something else? Explain your answer.</a:t>
            </a:r>
          </a:p>
        </p:txBody>
      </p:sp>
    </p:spTree>
    <p:extLst>
      <p:ext uri="{BB962C8B-B14F-4D97-AF65-F5344CB8AC3E}">
        <p14:creationId xmlns:p14="http://schemas.microsoft.com/office/powerpoint/2010/main" val="7861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pic>
        <p:nvPicPr>
          <p:cNvPr id="2" name="Picture 1" descr="A large rock with a plaque on it&#10;&#10;Description automatically generated">
            <a:extLst>
              <a:ext uri="{FF2B5EF4-FFF2-40B4-BE49-F238E27FC236}">
                <a16:creationId xmlns:a16="http://schemas.microsoft.com/office/drawing/2014/main" id="{96B80A34-9DF1-50EC-06D5-49B05F196AE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8133" y="605856"/>
            <a:ext cx="7755734" cy="4523586"/>
          </a:xfrm>
          <a:prstGeom prst="rect">
            <a:avLst/>
          </a:prstGeom>
          <a:noFill/>
          <a:ln>
            <a:noFill/>
          </a:ln>
        </p:spPr>
      </p:pic>
      <p:sp>
        <p:nvSpPr>
          <p:cNvPr id="4" name="TextBox 3">
            <a:extLst>
              <a:ext uri="{FF2B5EF4-FFF2-40B4-BE49-F238E27FC236}">
                <a16:creationId xmlns:a16="http://schemas.microsoft.com/office/drawing/2014/main" id="{A86766C5-7F75-E907-9C5C-2DDCD482B815}"/>
              </a:ext>
            </a:extLst>
          </p:cNvPr>
          <p:cNvSpPr txBox="1"/>
          <p:nvPr/>
        </p:nvSpPr>
        <p:spPr>
          <a:xfrm>
            <a:off x="3382499" y="4637448"/>
            <a:ext cx="5427002" cy="983987"/>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300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ctr" defTabSz="457200" rtl="0" eaLnBrk="1" fontAlgn="auto" latinLnBrk="0" hangingPunct="1">
              <a:lnSpc>
                <a:spcPct val="107000"/>
              </a:lnSpc>
              <a:spcBef>
                <a:spcPts val="0"/>
              </a:spcBef>
              <a:spcAft>
                <a:spcPts val="300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‘Conscientious Objectors’ Commemorative Stone, Tavistock Square, Bloomsbury, London, UK’: https://www.ppu.org.uk/remembrance/conscientious-objectors-commemorative-stone</a:t>
            </a:r>
          </a:p>
        </p:txBody>
      </p:sp>
    </p:spTree>
    <p:extLst>
      <p:ext uri="{BB962C8B-B14F-4D97-AF65-F5344CB8AC3E}">
        <p14:creationId xmlns:p14="http://schemas.microsoft.com/office/powerpoint/2010/main" val="291261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pic>
        <p:nvPicPr>
          <p:cNvPr id="2" name="Picture 1" descr="A stone plaque with text on it&#10;&#10;Description automatically generated">
            <a:extLst>
              <a:ext uri="{FF2B5EF4-FFF2-40B4-BE49-F238E27FC236}">
                <a16:creationId xmlns:a16="http://schemas.microsoft.com/office/drawing/2014/main" id="{0B8FE50C-A3B7-9725-9074-7AF2D56E3BE7}"/>
              </a:ext>
            </a:extLst>
          </p:cNvPr>
          <p:cNvPicPr>
            <a:picLocks noChangeAspect="1"/>
          </p:cNvPicPr>
          <p:nvPr/>
        </p:nvPicPr>
        <p:blipFill rotWithShape="1">
          <a:blip r:embed="rId5">
            <a:extLst>
              <a:ext uri="{28A0092B-C50C-407E-A947-70E740481C1C}">
                <a14:useLocalDpi xmlns:a14="http://schemas.microsoft.com/office/drawing/2010/main" val="0"/>
              </a:ext>
            </a:extLst>
          </a:blip>
          <a:srcRect l="10593" t="19742" r="13547" b="23343"/>
          <a:stretch/>
        </p:blipFill>
        <p:spPr bwMode="auto">
          <a:xfrm>
            <a:off x="3089694" y="284276"/>
            <a:ext cx="5521301" cy="5521301"/>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4F617358-9520-7469-260A-FF43BB97BCA8}"/>
              </a:ext>
            </a:extLst>
          </p:cNvPr>
          <p:cNvSpPr txBox="1"/>
          <p:nvPr/>
        </p:nvSpPr>
        <p:spPr>
          <a:xfrm>
            <a:off x="3617991" y="5863506"/>
            <a:ext cx="4464706" cy="253531"/>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300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Wikimedia Commons </a:t>
            </a:r>
          </a:p>
        </p:txBody>
      </p:sp>
    </p:spTree>
    <p:extLst>
      <p:ext uri="{BB962C8B-B14F-4D97-AF65-F5344CB8AC3E}">
        <p14:creationId xmlns:p14="http://schemas.microsoft.com/office/powerpoint/2010/main" val="927369782"/>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TotalTime>
  <Words>461</Words>
  <Application>Microsoft Office PowerPoint</Application>
  <PresentationFormat>Widescreen</PresentationFormat>
  <Paragraphs>31</Paragraphs>
  <Slides>5</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Aptos</vt:lpstr>
      <vt:lpstr>Arial</vt:lpstr>
      <vt:lpstr>Gill Sans MT</vt:lpstr>
      <vt:lpstr>Times New Roman</vt:lpstr>
      <vt:lpstr>Parcel</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Rowan Thompson</dc:creator>
  <cp:lastModifiedBy>Rowan Thompson</cp:lastModifiedBy>
  <cp:revision>4</cp:revision>
  <dcterms:created xsi:type="dcterms:W3CDTF">2024-07-16T10:17:12Z</dcterms:created>
  <dcterms:modified xsi:type="dcterms:W3CDTF">2024-07-22T11:51:01Z</dcterms:modified>
</cp:coreProperties>
</file>