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DFA575-29C7-4A46-ABAC-DCB9A6D19CDA}" type="datetimeFigureOut">
              <a:rPr lang="en-GB" smtClean="0"/>
              <a:t>22/07/2024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0B1317-85BB-4455-9BED-0013872C00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25518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GB" sz="1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Teacher’s Notes: This lesson introduces students to the structures and processes faced by individuals who wished to declare as a conscientious objector during the Second World War. In particular, it focuses on tribunals and the experiences of those who had to make their case before a tribunal panel. More broadly, the lesson encourages pupils to think about some of the pressures facing COs alongside some of the attitudes towards, and (mis)treatment of, </a:t>
            </a:r>
            <a:r>
              <a:rPr lang="en-GB" sz="18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COs.</a:t>
            </a:r>
            <a:endParaRPr lang="en-GB" sz="18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n-GB" sz="18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GB" sz="1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Teachers should use the introduction section </a:t>
            </a:r>
            <a:r>
              <a:rPr lang="en-GB" sz="180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of the </a:t>
            </a:r>
            <a:r>
              <a:rPr lang="en-GB" sz="1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lesson plan (see page </a:t>
            </a:r>
            <a:r>
              <a:rPr lang="en-GB" sz="180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 of the PDF</a:t>
            </a:r>
            <a:r>
              <a:rPr lang="en-GB" sz="1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) to familiarise students with the idea of military tribunals, before completing the activity in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79417E-B989-4DAE-A299-44BA26E114C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71944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79417E-B989-4DAE-A299-44BA26E114C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05591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8932B-B556-4A26-8BA4-893E81E60369}" type="datetimeFigureOut">
              <a:rPr lang="en-GB" smtClean="0"/>
              <a:t>22/07/2024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0AE83-4870-466D-BDBE-A0A8F40989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11333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8932B-B556-4A26-8BA4-893E81E60369}" type="datetimeFigureOut">
              <a:rPr lang="en-GB" smtClean="0"/>
              <a:t>22/07/2024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0AE83-4870-466D-BDBE-A0A8F40989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101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8932B-B556-4A26-8BA4-893E81E60369}" type="datetimeFigureOut">
              <a:rPr lang="en-GB" smtClean="0"/>
              <a:t>22/07/2024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0AE83-4870-466D-BDBE-A0A8F40989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79790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8932B-B556-4A26-8BA4-893E81E60369}" type="datetimeFigureOut">
              <a:rPr lang="en-GB" smtClean="0"/>
              <a:t>22/07/2024</a:t>
            </a:fld>
            <a:endParaRPr lang="en-GB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0AE83-4870-466D-BDBE-A0A8F40989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3193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8932B-B556-4A26-8BA4-893E81E60369}" type="datetimeFigureOut">
              <a:rPr lang="en-GB" smtClean="0"/>
              <a:t>22/07/2024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0AE83-4870-466D-BDBE-A0A8F40989F6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5539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8932B-B556-4A26-8BA4-893E81E60369}" type="datetimeFigureOut">
              <a:rPr lang="en-GB" smtClean="0"/>
              <a:t>22/07/2024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0AE83-4870-466D-BDBE-A0A8F40989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4746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8932B-B556-4A26-8BA4-893E81E60369}" type="datetimeFigureOut">
              <a:rPr lang="en-GB" smtClean="0"/>
              <a:t>22/07/2024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0AE83-4870-466D-BDBE-A0A8F40989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380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8932B-B556-4A26-8BA4-893E81E60369}" type="datetimeFigureOut">
              <a:rPr lang="en-GB" smtClean="0"/>
              <a:t>22/07/2024</a:t>
            </a:fld>
            <a:endParaRPr lang="en-GB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GB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0AE83-4870-466D-BDBE-A0A8F40989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4718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A238932B-B556-4A26-8BA4-893E81E60369}" type="datetimeFigureOut">
              <a:rPr lang="en-GB" smtClean="0"/>
              <a:t>22/07/2024</a:t>
            </a:fld>
            <a:endParaRPr lang="en-GB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0AE83-4870-466D-BDBE-A0A8F40989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9668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8932B-B556-4A26-8BA4-893E81E60369}" type="datetimeFigureOut">
              <a:rPr lang="en-GB" smtClean="0"/>
              <a:t>22/07/2024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0AE83-4870-466D-BDBE-A0A8F40989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347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8932B-B556-4A26-8BA4-893E81E60369}" type="datetimeFigureOut">
              <a:rPr lang="en-GB" smtClean="0"/>
              <a:t>22/07/2024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0AE83-4870-466D-BDBE-A0A8F40989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2180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A238932B-B556-4A26-8BA4-893E81E60369}" type="datetimeFigureOut">
              <a:rPr lang="en-GB" smtClean="0"/>
              <a:t>22/07/2024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5F90AE83-4870-466D-BDBE-A0A8F40989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949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9C0447FF-018D-B776-F282-83BF0F38D323}"/>
              </a:ext>
            </a:extLst>
          </p:cNvPr>
          <p:cNvSpPr txBox="1"/>
          <p:nvPr/>
        </p:nvSpPr>
        <p:spPr>
          <a:xfrm>
            <a:off x="598274" y="334543"/>
            <a:ext cx="10918887" cy="6451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Tribunals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Picture 13" descr="A close-up of a logo&#10;&#10;Description automatically generated">
            <a:extLst>
              <a:ext uri="{FF2B5EF4-FFF2-40B4-BE49-F238E27FC236}">
                <a16:creationId xmlns:a16="http://schemas.microsoft.com/office/drawing/2014/main" id="{A4F9A3CB-9D7A-4C20-38D9-9045C639AE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9545" y="5990272"/>
            <a:ext cx="2333625" cy="5924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 descr="Logo of the Northumbria University">
            <a:extLst>
              <a:ext uri="{FF2B5EF4-FFF2-40B4-BE49-F238E27FC236}">
                <a16:creationId xmlns:a16="http://schemas.microsoft.com/office/drawing/2014/main" id="{BD6013E9-7267-ACDC-7E34-44136E394CA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830" y="6016942"/>
            <a:ext cx="1771650" cy="565785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B2CA99B-F422-D274-06C2-EA981BBE1642}"/>
              </a:ext>
            </a:extLst>
          </p:cNvPr>
          <p:cNvSpPr txBox="1"/>
          <p:nvPr/>
        </p:nvSpPr>
        <p:spPr>
          <a:xfrm>
            <a:off x="3413050" y="5355715"/>
            <a:ext cx="5365899" cy="253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3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‘Britain’s Home Front, 1939–1945: Conscientious Objector Tribunal’. Image: IWM (HU 62359) </a:t>
            </a:r>
          </a:p>
        </p:txBody>
      </p:sp>
      <p:pic>
        <p:nvPicPr>
          <p:cNvPr id="3" name="Picture 2" descr="A group of people sitting in chairs&#10;&#10;Description automatically generated">
            <a:extLst>
              <a:ext uri="{FF2B5EF4-FFF2-40B4-BE49-F238E27FC236}">
                <a16:creationId xmlns:a16="http://schemas.microsoft.com/office/drawing/2014/main" id="{BCAB4217-38DC-7B8D-1BE2-9DBD7FA953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588" y="1181585"/>
            <a:ext cx="10568255" cy="40989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448936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close-up of a logo&#10;&#10;Description automatically generated">
            <a:extLst>
              <a:ext uri="{FF2B5EF4-FFF2-40B4-BE49-F238E27FC236}">
                <a16:creationId xmlns:a16="http://schemas.microsoft.com/office/drawing/2014/main" id="{A4F9A3CB-9D7A-4C20-38D9-9045C639AE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9545" y="5990272"/>
            <a:ext cx="2333625" cy="5924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 descr="Logo of the Northumbria University">
            <a:extLst>
              <a:ext uri="{FF2B5EF4-FFF2-40B4-BE49-F238E27FC236}">
                <a16:creationId xmlns:a16="http://schemas.microsoft.com/office/drawing/2014/main" id="{BD6013E9-7267-ACDC-7E34-44136E394CA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830" y="6016942"/>
            <a:ext cx="1771650" cy="56578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E366849-C0F1-5B4A-8AB7-F3305C8280BA}"/>
              </a:ext>
            </a:extLst>
          </p:cNvPr>
          <p:cNvSpPr txBox="1"/>
          <p:nvPr/>
        </p:nvSpPr>
        <p:spPr>
          <a:xfrm>
            <a:off x="1358900" y="657045"/>
            <a:ext cx="9474200" cy="46178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Activity 1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GB" sz="2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Imagine yourself as a potential objector facing a tribunal during the Second World War: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en-GB" sz="2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How would you feel knowing you had to make your case before a tribunal?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en-GB" sz="2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How would you prepare for your tribunal?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en-GB" sz="2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What reasons would you give for objecting to war?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en-GB" sz="2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What area of (non-military) work would you like to serve in?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en-GB" sz="2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Would you want to serve in Britain or abroad during the war? Explain your answer.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GB" sz="2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Why do you think some COs were rejected?</a:t>
            </a:r>
          </a:p>
        </p:txBody>
      </p:sp>
    </p:spTree>
    <p:extLst>
      <p:ext uri="{BB962C8B-B14F-4D97-AF65-F5344CB8AC3E}">
        <p14:creationId xmlns:p14="http://schemas.microsoft.com/office/powerpoint/2010/main" val="657605226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232</Words>
  <Application>Microsoft Office PowerPoint</Application>
  <PresentationFormat>Widescreen</PresentationFormat>
  <Paragraphs>15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Arial</vt:lpstr>
      <vt:lpstr>Gill Sans MT</vt:lpstr>
      <vt:lpstr>Times New Roman</vt:lpstr>
      <vt:lpstr>Parcel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Rowan Thompson</dc:creator>
  <cp:lastModifiedBy>Rowan Thompson</cp:lastModifiedBy>
  <cp:revision>3</cp:revision>
  <dcterms:created xsi:type="dcterms:W3CDTF">2024-07-16T10:37:57Z</dcterms:created>
  <dcterms:modified xsi:type="dcterms:W3CDTF">2024-07-22T08:54:40Z</dcterms:modified>
</cp:coreProperties>
</file>