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57" r:id="rId2"/>
    <p:sldId id="258" r:id="rId3"/>
    <p:sldId id="25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447ACF-7437-4B90-B14E-FDB04BB4689A}" type="datetimeFigureOut">
              <a:rPr lang="en-GB" smtClean="0"/>
              <a:t>17/07/2024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AA47A6-6B01-412F-AB46-2EDCC27BB678}" type="slidenum">
              <a:rPr lang="en-GB" smtClean="0"/>
              <a:t>‹#›</a:t>
            </a:fld>
            <a:endParaRPr lang="en-GB"/>
          </a:p>
        </p:txBody>
      </p:sp>
    </p:spTree>
    <p:extLst>
      <p:ext uri="{BB962C8B-B14F-4D97-AF65-F5344CB8AC3E}">
        <p14:creationId xmlns:p14="http://schemas.microsoft.com/office/powerpoint/2010/main" val="2341473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lang="en-GB" sz="1800" dirty="0">
                <a:effectLst/>
                <a:latin typeface="Times New Roman" panose="02020603050405020304" pitchFamily="18" charset="0"/>
                <a:ea typeface="Aptos" panose="020B0004020202020204" pitchFamily="34" charset="0"/>
                <a:cs typeface="Times New Roman" panose="02020603050405020304" pitchFamily="18" charset="0"/>
              </a:rPr>
              <a:t>Teacher’s Notes: This lesson looks at the ways in which COs responded to the Second World War. Rather than focusing on themes such as pride, patriotism, or national identity, the lesson explores the moral and ethical dilemmas faced by objectors, alongside some of the familial, societal, and internal pressures placed on COs to make a military contribution to the nation’s war effort. In examining such issues, the lesson introduces students to many of the anxieties, doubts, and uncertainties felt by COs during the Second World War. Conversely, it also shows that many COs had the support of friends and families, while many (despite external pressures) remained steadfast in their objection throughout the conflict.</a:t>
            </a:r>
          </a:p>
          <a:p>
            <a:pPr marL="0" marR="0" lvl="0" indent="0" algn="just" defTabSz="914400" rtl="0" eaLnBrk="1" fontAlgn="auto" latinLnBrk="0" hangingPunct="1">
              <a:lnSpc>
                <a:spcPct val="107000"/>
              </a:lnSpc>
              <a:spcBef>
                <a:spcPts val="0"/>
              </a:spcBef>
              <a:spcAft>
                <a:spcPts val="800"/>
              </a:spcAft>
              <a:buClrTx/>
              <a:buSzTx/>
              <a:buFontTx/>
              <a:buNone/>
              <a:tabLst/>
              <a:defRPr/>
            </a:pPr>
            <a:endParaRPr lang="en-GB" sz="18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lang="en-GB" sz="1800" dirty="0">
                <a:effectLst/>
                <a:latin typeface="Times New Roman" panose="02020603050405020304" pitchFamily="18" charset="0"/>
                <a:ea typeface="Aptos" panose="020B0004020202020204" pitchFamily="34" charset="0"/>
                <a:cs typeface="Times New Roman" panose="02020603050405020304" pitchFamily="18" charset="0"/>
              </a:rPr>
              <a:t>For Activity 1, a handout including images and text is required (pages 2–3 of the lesson PDF).</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79417E-B989-4DAE-A299-44BA26E114C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07194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79417E-B989-4DAE-A299-44BA26E114C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0559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79417E-B989-4DAE-A299-44BA26E114C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8528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A238932B-B556-4A26-8BA4-893E81E60369}" type="datetimeFigureOut">
              <a:rPr lang="en-GB" smtClean="0"/>
              <a:t>17/07/2024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379208568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38932B-B556-4A26-8BA4-893E81E60369}" type="datetimeFigureOut">
              <a:rPr lang="en-GB" smtClean="0"/>
              <a:t>17/07/2024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4007189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A238932B-B556-4A26-8BA4-893E81E60369}" type="datetimeFigureOut">
              <a:rPr lang="en-GB" smtClean="0"/>
              <a:t>17/07/2024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387796648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238932B-B556-4A26-8BA4-893E81E60369}" type="datetimeFigureOut">
              <a:rPr lang="en-GB" smtClean="0"/>
              <a:t>17/07/2024</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597029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238932B-B556-4A26-8BA4-893E81E60369}" type="datetimeFigureOut">
              <a:rPr lang="en-GB" smtClean="0"/>
              <a:t>17/07/2024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07496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38932B-B556-4A26-8BA4-893E81E60369}" type="datetimeFigureOut">
              <a:rPr lang="en-GB" smtClean="0"/>
              <a:t>17/07/2024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946357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8932B-B556-4A26-8BA4-893E81E60369}" type="datetimeFigureOut">
              <a:rPr lang="en-GB" smtClean="0"/>
              <a:t>17/07/2024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3257363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A238932B-B556-4A26-8BA4-893E81E60369}" type="datetimeFigureOut">
              <a:rPr lang="en-GB" smtClean="0"/>
              <a:t>17/07/2024</a:t>
            </a:fld>
            <a:endParaRPr lang="en-GB"/>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1" name="Slide Number Placeholder 10"/>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67486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A238932B-B556-4A26-8BA4-893E81E60369}" type="datetimeFigureOut">
              <a:rPr lang="en-GB" smtClean="0"/>
              <a:t>17/07/2024</a:t>
            </a:fld>
            <a:endParaRPr lang="en-GB"/>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0" name="Slide Number Placeholder 9"/>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1548285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38932B-B556-4A26-8BA4-893E81E60369}" type="datetimeFigureOut">
              <a:rPr lang="en-GB" smtClean="0"/>
              <a:t>17/07/2024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3876050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38932B-B556-4A26-8BA4-893E81E60369}" type="datetimeFigureOut">
              <a:rPr lang="en-GB" smtClean="0"/>
              <a:t>17/07/2024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1699051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A238932B-B556-4A26-8BA4-893E81E60369}" type="datetimeFigureOut">
              <a:rPr lang="en-GB" smtClean="0"/>
              <a:t>17/07/2024</a:t>
            </a:fld>
            <a:endParaRPr lang="en-GB"/>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GB"/>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5F90AE83-4870-466D-BDBE-A0A8F40989F6}" type="slidenum">
              <a:rPr lang="en-GB" smtClean="0"/>
              <a:t>‹#›</a:t>
            </a:fld>
            <a:endParaRPr lang="en-GB"/>
          </a:p>
        </p:txBody>
      </p:sp>
    </p:spTree>
    <p:extLst>
      <p:ext uri="{BB962C8B-B14F-4D97-AF65-F5344CB8AC3E}">
        <p14:creationId xmlns:p14="http://schemas.microsoft.com/office/powerpoint/2010/main" val="15762649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9C0447FF-018D-B776-F282-83BF0F38D323}"/>
              </a:ext>
            </a:extLst>
          </p:cNvPr>
          <p:cNvSpPr txBox="1"/>
          <p:nvPr/>
        </p:nvSpPr>
        <p:spPr>
          <a:xfrm>
            <a:off x="35943" y="230080"/>
            <a:ext cx="12120113" cy="1340495"/>
          </a:xfrm>
          <a:prstGeom prst="rect">
            <a:avLst/>
          </a:prstGeom>
          <a:noFill/>
        </p:spPr>
        <p:txBody>
          <a:bodyPr wrap="square">
            <a:spAutoFit/>
          </a:bodyPr>
          <a:lstStyle/>
          <a:p>
            <a:pPr algn="ctr">
              <a:lnSpc>
                <a:spcPct val="107000"/>
              </a:lnSpc>
              <a:spcAft>
                <a:spcPts val="800"/>
              </a:spcAft>
            </a:pPr>
            <a:r>
              <a:rPr lang="en-GB" sz="36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Doubt and Uncertainty in the Second World War</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GB" sz="360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p:txBody>
      </p:sp>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sp>
        <p:nvSpPr>
          <p:cNvPr id="19" name="TextBox 18">
            <a:extLst>
              <a:ext uri="{FF2B5EF4-FFF2-40B4-BE49-F238E27FC236}">
                <a16:creationId xmlns:a16="http://schemas.microsoft.com/office/drawing/2014/main" id="{FB2CA99B-F422-D274-06C2-EA981BBE1642}"/>
              </a:ext>
            </a:extLst>
          </p:cNvPr>
          <p:cNvSpPr txBox="1"/>
          <p:nvPr/>
        </p:nvSpPr>
        <p:spPr>
          <a:xfrm>
            <a:off x="3413048" y="5567449"/>
            <a:ext cx="5365899" cy="253531"/>
          </a:xfrm>
          <a:prstGeom prst="rect">
            <a:avLst/>
          </a:prstGeom>
          <a:noFill/>
        </p:spPr>
        <p:txBody>
          <a:bodyPr wrap="square">
            <a:spAutoFit/>
          </a:bodyPr>
          <a:lstStyle/>
          <a:p>
            <a:pPr marL="0" marR="0" lvl="0" indent="0" algn="ctr" defTabSz="457200" rtl="0" eaLnBrk="1" fontAlgn="auto" latinLnBrk="0" hangingPunct="1">
              <a:lnSpc>
                <a:spcPct val="107000"/>
              </a:lnSpc>
              <a:spcBef>
                <a:spcPts val="0"/>
              </a:spcBef>
              <a:spcAft>
                <a:spcPts val="3000"/>
              </a:spcAft>
              <a:buClrTx/>
              <a:buSzTx/>
              <a:buFontTx/>
              <a:buNone/>
              <a:tabLst/>
              <a:defRPr/>
            </a:pPr>
            <a:r>
              <a:rPr kumimoji="0" lang="fr-FR" sz="105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a:t>
            </a:r>
            <a:r>
              <a:rPr kumimoji="0" lang="fr-FR" sz="1050" b="0" i="0" u="none" strike="noStrike" kern="1200" cap="none" spc="0" normalizeH="0" baseline="0" noProof="0" dirty="0" err="1">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Britain’s</a:t>
            </a:r>
            <a:r>
              <a:rPr kumimoji="0" lang="fr-FR" sz="105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 Home Front, 1939–1945: </a:t>
            </a:r>
            <a:r>
              <a:rPr kumimoji="0" lang="fr-FR" sz="1050" b="0" i="0" u="none" strike="noStrike" kern="1200" cap="none" spc="0" normalizeH="0" baseline="0" noProof="0" dirty="0" err="1">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Non-Combatant</a:t>
            </a:r>
            <a:r>
              <a:rPr kumimoji="0" lang="fr-FR" sz="105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 Corps’. © IWM (HU 36258) </a:t>
            </a:r>
            <a:endParaRPr kumimoji="0" lang="en-GB" sz="105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p:txBody>
      </p:sp>
      <p:pic>
        <p:nvPicPr>
          <p:cNvPr id="2" name="Picture 1" descr="Men of the Non-Combatant Corps on the march">
            <a:extLst>
              <a:ext uri="{FF2B5EF4-FFF2-40B4-BE49-F238E27FC236}">
                <a16:creationId xmlns:a16="http://schemas.microsoft.com/office/drawing/2014/main" id="{1BE18654-3D17-7046-0659-F163D5C6DE8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7735" y="1018842"/>
            <a:ext cx="8856527" cy="4422113"/>
          </a:xfrm>
          <a:prstGeom prst="rect">
            <a:avLst/>
          </a:prstGeom>
          <a:noFill/>
          <a:ln>
            <a:noFill/>
          </a:ln>
        </p:spPr>
      </p:pic>
    </p:spTree>
    <p:extLst>
      <p:ext uri="{BB962C8B-B14F-4D97-AF65-F5344CB8AC3E}">
        <p14:creationId xmlns:p14="http://schemas.microsoft.com/office/powerpoint/2010/main" val="3744893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sp>
        <p:nvSpPr>
          <p:cNvPr id="6" name="TextBox 5">
            <a:extLst>
              <a:ext uri="{FF2B5EF4-FFF2-40B4-BE49-F238E27FC236}">
                <a16:creationId xmlns:a16="http://schemas.microsoft.com/office/drawing/2014/main" id="{1E366849-C0F1-5B4A-8AB7-F3305C8280BA}"/>
              </a:ext>
            </a:extLst>
          </p:cNvPr>
          <p:cNvSpPr txBox="1"/>
          <p:nvPr/>
        </p:nvSpPr>
        <p:spPr>
          <a:xfrm>
            <a:off x="1681552" y="1045234"/>
            <a:ext cx="8828896" cy="3432286"/>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Activity 1</a:t>
            </a:r>
            <a:endParaRPr kumimoji="0" lang="en-GB" sz="240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Using the CO map on the home page and the sources in the handout, answer the following questions:</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What are some of the reasons which might have caused a CO to doubt their objection to war? </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Were feelings of guilt and uncertainty common among COs? </a:t>
            </a:r>
          </a:p>
          <a:p>
            <a:pPr marL="342900" lvl="0" indent="-342900" algn="just">
              <a:lnSpc>
                <a:spcPct val="107000"/>
              </a:lnSpc>
              <a:spcAft>
                <a:spcPts val="800"/>
              </a:spcAft>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What are some of the factors which might have helped COs to feel less doubt about their opposition to war?</a:t>
            </a:r>
          </a:p>
        </p:txBody>
      </p:sp>
    </p:spTree>
    <p:extLst>
      <p:ext uri="{BB962C8B-B14F-4D97-AF65-F5344CB8AC3E}">
        <p14:creationId xmlns:p14="http://schemas.microsoft.com/office/powerpoint/2010/main" val="657605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sp>
        <p:nvSpPr>
          <p:cNvPr id="6" name="TextBox 5">
            <a:extLst>
              <a:ext uri="{FF2B5EF4-FFF2-40B4-BE49-F238E27FC236}">
                <a16:creationId xmlns:a16="http://schemas.microsoft.com/office/drawing/2014/main" id="{1E366849-C0F1-5B4A-8AB7-F3305C8280BA}"/>
              </a:ext>
            </a:extLst>
          </p:cNvPr>
          <p:cNvSpPr txBox="1"/>
          <p:nvPr/>
        </p:nvSpPr>
        <p:spPr>
          <a:xfrm>
            <a:off x="1783361" y="846826"/>
            <a:ext cx="8625277" cy="4391074"/>
          </a:xfrm>
          <a:prstGeom prst="rect">
            <a:avLst/>
          </a:prstGeom>
          <a:noFill/>
        </p:spPr>
        <p:txBody>
          <a:bodyPr wrap="square">
            <a:spAutoFit/>
          </a:bodyPr>
          <a:lstStyle/>
          <a:p>
            <a:pPr algn="ctr">
              <a:lnSpc>
                <a:spcPct val="107000"/>
              </a:lnSpc>
              <a:spcAft>
                <a:spcPts val="800"/>
              </a:spcAft>
            </a:pPr>
            <a:r>
              <a:rPr lang="en-GB" sz="2800" b="1"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Activity 2</a:t>
            </a:r>
            <a:endPar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Imagine you are a CO and the Second World War has just been declared. </a:t>
            </a:r>
          </a:p>
          <a:p>
            <a:pPr algn="just">
              <a:lnSpc>
                <a:spcPct val="107000"/>
              </a:lnSpc>
              <a:spcAft>
                <a:spcPts val="800"/>
              </a:spcAft>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Write a short diary entry attempting to capture your feelings towards the outbreak of war and some of your doubts and concerns about the conflict. Are you worried about what your role in the war will be or how you might be treated by friends, family, and members of the public? </a:t>
            </a:r>
          </a:p>
          <a:p>
            <a:pPr algn="just">
              <a:lnSpc>
                <a:spcPct val="107000"/>
              </a:lnSpc>
              <a:spcAft>
                <a:spcPts val="800"/>
              </a:spcAft>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Compare your diary entries with classmates to see if there are any similarities/differences. </a:t>
            </a:r>
          </a:p>
        </p:txBody>
      </p:sp>
    </p:spTree>
    <p:extLst>
      <p:ext uri="{BB962C8B-B14F-4D97-AF65-F5344CB8AC3E}">
        <p14:creationId xmlns:p14="http://schemas.microsoft.com/office/powerpoint/2010/main" val="3642703656"/>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TotalTime>
  <Words>338</Words>
  <Application>Microsoft Office PowerPoint</Application>
  <PresentationFormat>Widescreen</PresentationFormat>
  <Paragraphs>17</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Aptos</vt:lpstr>
      <vt:lpstr>Arial</vt:lpstr>
      <vt:lpstr>Gill Sans MT</vt:lpstr>
      <vt:lpstr>Times New Roman</vt:lpstr>
      <vt:lpstr>Parcel</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Rowan Thompson</dc:creator>
  <cp:lastModifiedBy>Rowan Thompson</cp:lastModifiedBy>
  <cp:revision>4</cp:revision>
  <dcterms:created xsi:type="dcterms:W3CDTF">2024-07-16T10:43:16Z</dcterms:created>
  <dcterms:modified xsi:type="dcterms:W3CDTF">2024-07-17T08:50:39Z</dcterms:modified>
</cp:coreProperties>
</file>