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7.jpg" ContentType="image/png"/>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12"/>
  </p:notesMasterIdLst>
  <p:sldIdLst>
    <p:sldId id="256" r:id="rId2"/>
    <p:sldId id="265" r:id="rId3"/>
    <p:sldId id="266" r:id="rId4"/>
    <p:sldId id="257" r:id="rId5"/>
    <p:sldId id="258" r:id="rId6"/>
    <p:sldId id="262" r:id="rId7"/>
    <p:sldId id="259" r:id="rId8"/>
    <p:sldId id="264" r:id="rId9"/>
    <p:sldId id="269" r:id="rId10"/>
    <p:sldId id="270" r:id="rId11"/>
  </p:sldIdLst>
  <p:sldSz cx="9144000" cy="6858000" type="screen4x3"/>
  <p:notesSz cx="6794500" cy="9906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26" autoAdjust="0"/>
    <p:restoredTop sz="47527" autoAdjust="0"/>
  </p:normalViewPr>
  <p:slideViewPr>
    <p:cSldViewPr snapToGrid="0" snapToObjects="1">
      <p:cViewPr varScale="1">
        <p:scale>
          <a:sx n="28" d="100"/>
          <a:sy n="28" d="100"/>
        </p:scale>
        <p:origin x="1216" y="3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D6F58574-1B3D-5943-B91B-3A7EEAFD649A}" type="datetimeFigureOut">
              <a:rPr lang="en-US" smtClean="0"/>
              <a:t>12/15/2022</a:t>
            </a:fld>
            <a:endParaRPr lang="en-US"/>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03E63AE0-3A24-2C42-A085-B5FBEB800EFE}" type="slidenum">
              <a:rPr lang="en-US" smtClean="0"/>
              <a:t>‹#›</a:t>
            </a:fld>
            <a:endParaRPr lang="en-US"/>
          </a:p>
        </p:txBody>
      </p:sp>
    </p:spTree>
    <p:extLst>
      <p:ext uri="{BB962C8B-B14F-4D97-AF65-F5344CB8AC3E}">
        <p14:creationId xmlns:p14="http://schemas.microsoft.com/office/powerpoint/2010/main" val="333899958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bc.co.uk/news/science-environment-45775309"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accent5">
                  <a:lumMod val="75000"/>
                </a:schemeClr>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3E63AE0-3A24-2C42-A085-B5FBEB800EFE}" type="slidenum">
              <a:rPr lang="en-US" smtClean="0"/>
              <a:t>1</a:t>
            </a:fld>
            <a:endParaRPr lang="en-US"/>
          </a:p>
        </p:txBody>
      </p:sp>
    </p:spTree>
    <p:extLst>
      <p:ext uri="{BB962C8B-B14F-4D97-AF65-F5344CB8AC3E}">
        <p14:creationId xmlns:p14="http://schemas.microsoft.com/office/powerpoint/2010/main" val="102978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https://www.youtube.com/watch?v=HT7uSeYHkaY  </a:t>
            </a:r>
          </a:p>
          <a:p>
            <a:endParaRPr lang="en-US" dirty="0"/>
          </a:p>
          <a:p>
            <a:r>
              <a:rPr lang="en-US" dirty="0"/>
              <a:t>Introduce Fela </a:t>
            </a:r>
            <a:r>
              <a:rPr lang="en-US" dirty="0" err="1"/>
              <a:t>Kuti</a:t>
            </a:r>
            <a:r>
              <a:rPr lang="en-US" dirty="0"/>
              <a:t> and has criticisms of </a:t>
            </a:r>
            <a:r>
              <a:rPr lang="en-US" dirty="0" err="1"/>
              <a:t>petroculture</a:t>
            </a:r>
            <a:r>
              <a:rPr lang="en-US" dirty="0"/>
              <a:t>, neocolonialism etc., and discuss song lyrics, </a:t>
            </a:r>
            <a:r>
              <a:rPr lang="en-US" dirty="0" err="1"/>
              <a:t>Kuti’s</a:t>
            </a:r>
            <a:r>
              <a:rPr lang="en-US" dirty="0"/>
              <a:t> story and oil exploitation (Ken </a:t>
            </a:r>
            <a:r>
              <a:rPr lang="en-US" dirty="0" err="1"/>
              <a:t>Saro</a:t>
            </a:r>
            <a:r>
              <a:rPr lang="en-US" dirty="0"/>
              <a:t> </a:t>
            </a:r>
            <a:r>
              <a:rPr lang="en-US" dirty="0" err="1"/>
              <a:t>Wiwa’s</a:t>
            </a:r>
            <a:r>
              <a:rPr lang="en-US" dirty="0"/>
              <a:t> story) in Nigeria with students. </a:t>
            </a:r>
          </a:p>
          <a:p>
            <a:endParaRPr lang="en-US" dirty="0"/>
          </a:p>
          <a:p>
            <a:r>
              <a:rPr lang="en-US" dirty="0"/>
              <a:t>Discuss:</a:t>
            </a:r>
          </a:p>
          <a:p>
            <a:endParaRPr lang="en-US" dirty="0"/>
          </a:p>
          <a:p>
            <a:pPr marL="171450" indent="-171450">
              <a:buFontTx/>
              <a:buChar char="-"/>
            </a:pPr>
            <a:r>
              <a:rPr lang="en-US" dirty="0"/>
              <a:t>What does ‘blood oil’ mean? </a:t>
            </a:r>
          </a:p>
          <a:p>
            <a:pPr marL="171450" indent="-171450">
              <a:buFontTx/>
              <a:buChar char="-"/>
            </a:pPr>
            <a:r>
              <a:rPr lang="en-US" dirty="0"/>
              <a:t>Is the Nigerian case a good example of ‘blood oil’?</a:t>
            </a:r>
          </a:p>
          <a:p>
            <a:endParaRPr lang="en-US" dirty="0"/>
          </a:p>
          <a:p>
            <a:r>
              <a:rPr lang="en-US" dirty="0"/>
              <a:t>Introduce the IPCC report and the concept of </a:t>
            </a:r>
            <a:r>
              <a:rPr lang="en-US" dirty="0" err="1"/>
              <a:t>petroculture</a:t>
            </a:r>
            <a:r>
              <a:rPr lang="en-US" dirty="0"/>
              <a:t>:</a:t>
            </a:r>
          </a:p>
          <a:p>
            <a:endParaRPr lang="en-US" dirty="0"/>
          </a:p>
          <a:p>
            <a:r>
              <a:rPr lang="en-GB" sz="1800" b="0" dirty="0">
                <a:effectLst/>
                <a:latin typeface="Times" panose="02020603050405020304" pitchFamily="18" charset="0"/>
                <a:ea typeface="Times New Roman" panose="02020603050405020304" pitchFamily="18" charset="0"/>
                <a:cs typeface="Times New Roman" panose="02020603050405020304" pitchFamily="18" charset="0"/>
              </a:rPr>
              <a:t>“The UN </a:t>
            </a:r>
            <a:r>
              <a:rPr lang="en-GB" sz="1800" b="0" u="none" strike="noStrike" dirty="0">
                <a:solidFill>
                  <a:srgbClr val="222222"/>
                </a:solidFill>
                <a:effectLst/>
                <a:latin typeface="Helvetica" panose="020B0604020202020204" pitchFamily="34" charset="0"/>
                <a:ea typeface="Times New Roman" panose="02020603050405020304" pitchFamily="18" charset="0"/>
                <a:cs typeface="Times New Roman" panose="02020603050405020304" pitchFamily="18" charset="0"/>
                <a:hlinkClick r:id="rId3"/>
              </a:rPr>
              <a:t>Intergovernmental Panel on Climate Change</a:t>
            </a:r>
            <a:r>
              <a:rPr lang="en-GB" sz="1800" b="0" dirty="0">
                <a:solidFill>
                  <a:srgbClr val="404040"/>
                </a:solidFill>
                <a:effectLst/>
                <a:latin typeface="Helvetica" panose="020B0604020202020204" pitchFamily="34" charset="0"/>
                <a:ea typeface="Times New Roman" panose="02020603050405020304" pitchFamily="18" charset="0"/>
                <a:cs typeface="Times New Roman" panose="02020603050405020304" pitchFamily="18" charset="0"/>
              </a:rPr>
              <a:t> (IPCC), launched its  report on rising temperatures on 8 October 2018. It has been heralded as the most significant warning about the impact of climate change in 20 years. In it, the world’s leading climate scientists warn that </a:t>
            </a:r>
            <a:r>
              <a:rPr lang="en-GB" sz="1800" b="0" dirty="0">
                <a:solidFill>
                  <a:srgbClr val="121212"/>
                </a:solidFill>
                <a:effectLst/>
                <a:latin typeface="Georgia" panose="02040502050405020303" pitchFamily="18" charset="0"/>
                <a:ea typeface="Times New Roman" panose="02020603050405020304" pitchFamily="18" charset="0"/>
                <a:cs typeface="Times New Roman" panose="02020603050405020304" pitchFamily="18" charset="0"/>
              </a:rPr>
              <a:t> there is only a dozen years for global warming to be kept to a maximum of 1.5C, beyond which even half a degree will significantly worsen the risks of drought, floods, extreme heat and poverty for hundreds of millions of people.</a:t>
            </a:r>
            <a:endParaRPr lang="en-GB" sz="1800" b="0" dirty="0">
              <a:effectLst/>
              <a:latin typeface="Cambria" panose="02040503050406030204" pitchFamily="18" charset="0"/>
              <a:ea typeface="MS Mincho" panose="02020609040205080304" pitchFamily="49" charset="-128"/>
              <a:cs typeface="Arial" panose="020B0604020202020204" pitchFamily="34" charset="0"/>
            </a:endParaRPr>
          </a:p>
          <a:p>
            <a:r>
              <a:rPr lang="en-GB" sz="1800" b="0" dirty="0">
                <a:solidFill>
                  <a:srgbClr val="404040"/>
                </a:solidFill>
                <a:effectLst/>
                <a:latin typeface="Helvetica" panose="020B0604020202020204" pitchFamily="34" charset="0"/>
                <a:ea typeface="Times New Roman" panose="02020603050405020304" pitchFamily="18" charset="0"/>
                <a:cs typeface="Times New Roman" panose="02020603050405020304" pitchFamily="18" charset="0"/>
              </a:rPr>
              <a:t> </a:t>
            </a:r>
            <a:endParaRPr lang="en-GB" sz="1800" b="0" dirty="0">
              <a:effectLst/>
              <a:latin typeface="Cambria" panose="02040503050406030204" pitchFamily="18" charset="0"/>
              <a:ea typeface="MS Mincho" panose="02020609040205080304" pitchFamily="49" charset="-128"/>
              <a:cs typeface="Arial" panose="020B0604020202020204" pitchFamily="34" charset="0"/>
            </a:endParaRPr>
          </a:p>
          <a:p>
            <a:r>
              <a:rPr lang="en-GB" sz="1800" b="0" dirty="0">
                <a:solidFill>
                  <a:srgbClr val="404040"/>
                </a:solidFill>
                <a:effectLst/>
                <a:latin typeface="Helvetica" panose="020B0604020202020204" pitchFamily="34" charset="0"/>
                <a:ea typeface="Times New Roman" panose="02020603050405020304" pitchFamily="18" charset="0"/>
                <a:cs typeface="Times New Roman" panose="02020603050405020304" pitchFamily="18" charset="0"/>
              </a:rPr>
              <a:t>In terms of what is to be done, the report claims that we already have all the technological know-how that we need, the question is if there is political will to put them into action, and personal input with regards to lifestyle changes and behavioural patterns. That is to say, all of us need to cut back on the energy we consume, and think about what we eat and where it comes from. This is perhaps one area of the energy catastrophe that the emerging field of ‘energy humanities’ best contributes to. Studying how fossil fuels, the cause of the pending catastrophe, are represented in cultural production can help us to make visible our social, material and affective attachments to oil, argue energy humanities scholars working in within the cultural studies discipline. Most work to date (2018), to my knowledge, by cultural studies scholars working in the Energy Humanities has focused on fossil fuels. </a:t>
            </a:r>
            <a:endParaRPr lang="en-GB" sz="1800" b="0" dirty="0">
              <a:effectLst/>
              <a:latin typeface="Cambria" panose="02040503050406030204" pitchFamily="18" charset="0"/>
              <a:ea typeface="MS Mincho" panose="02020609040205080304" pitchFamily="49" charset="-128"/>
              <a:cs typeface="Arial" panose="020B0604020202020204" pitchFamily="34" charset="0"/>
            </a:endParaRPr>
          </a:p>
          <a:p>
            <a:r>
              <a:rPr lang="en-GB" sz="1800" b="0" dirty="0">
                <a:solidFill>
                  <a:srgbClr val="404040"/>
                </a:solidFill>
                <a:effectLst/>
                <a:latin typeface="Helvetica" panose="020B0604020202020204" pitchFamily="34" charset="0"/>
                <a:ea typeface="Times New Roman" panose="02020603050405020304" pitchFamily="18" charset="0"/>
                <a:cs typeface="Times New Roman" panose="02020603050405020304" pitchFamily="18" charset="0"/>
              </a:rPr>
              <a:t> </a:t>
            </a:r>
            <a:endParaRPr lang="en-GB" sz="1800" b="0" dirty="0">
              <a:effectLst/>
              <a:latin typeface="Cambria" panose="02040503050406030204" pitchFamily="18" charset="0"/>
              <a:ea typeface="MS Mincho" panose="02020609040205080304" pitchFamily="49" charset="-128"/>
              <a:cs typeface="Arial" panose="020B0604020202020204" pitchFamily="34" charset="0"/>
            </a:endParaRPr>
          </a:p>
          <a:p>
            <a:r>
              <a:rPr lang="en-GB" sz="1800" b="0" dirty="0">
                <a:solidFill>
                  <a:srgbClr val="404040"/>
                </a:solidFill>
                <a:effectLst/>
                <a:latin typeface="Helvetica" panose="020B0604020202020204" pitchFamily="34" charset="0"/>
                <a:ea typeface="Times New Roman" panose="02020603050405020304" pitchFamily="18" charset="0"/>
                <a:cs typeface="Times New Roman" panose="02020603050405020304" pitchFamily="18" charset="0"/>
              </a:rPr>
              <a:t>Having read the Macdonald and </a:t>
            </a:r>
            <a:r>
              <a:rPr lang="en-GB" sz="1800" b="0" dirty="0" err="1">
                <a:solidFill>
                  <a:srgbClr val="404040"/>
                </a:solidFill>
                <a:effectLst/>
                <a:latin typeface="Helvetica" panose="020B0604020202020204" pitchFamily="34" charset="0"/>
                <a:ea typeface="Times New Roman" panose="02020603050405020304" pitchFamily="18" charset="0"/>
                <a:cs typeface="Times New Roman" panose="02020603050405020304" pitchFamily="18" charset="0"/>
              </a:rPr>
              <a:t>Szeman</a:t>
            </a:r>
            <a:r>
              <a:rPr lang="en-GB" sz="1800" b="0" dirty="0">
                <a:solidFill>
                  <a:srgbClr val="404040"/>
                </a:solidFill>
                <a:effectLst/>
                <a:latin typeface="Helvetica" panose="020B0604020202020204" pitchFamily="34" charset="0"/>
                <a:ea typeface="Times New Roman" panose="02020603050405020304" pitchFamily="18" charset="0"/>
                <a:cs typeface="Times New Roman" panose="02020603050405020304" pitchFamily="18" charset="0"/>
              </a:rPr>
              <a:t> readings, can anyone tell me what “</a:t>
            </a:r>
            <a:r>
              <a:rPr lang="en-GB" sz="1800" b="0" dirty="0" err="1">
                <a:solidFill>
                  <a:srgbClr val="404040"/>
                </a:solidFill>
                <a:effectLst/>
                <a:latin typeface="Helvetica" panose="020B0604020202020204" pitchFamily="34" charset="0"/>
                <a:ea typeface="Times New Roman" panose="02020603050405020304" pitchFamily="18" charset="0"/>
                <a:cs typeface="Times New Roman" panose="02020603050405020304" pitchFamily="18" charset="0"/>
              </a:rPr>
              <a:t>petrocultures</a:t>
            </a:r>
            <a:r>
              <a:rPr lang="en-GB" sz="1800" b="0" dirty="0">
                <a:solidFill>
                  <a:srgbClr val="404040"/>
                </a:solidFill>
                <a:effectLst/>
                <a:latin typeface="Helvetica" panose="020B0604020202020204" pitchFamily="34" charset="0"/>
                <a:ea typeface="Times New Roman" panose="02020603050405020304" pitchFamily="18" charset="0"/>
                <a:cs typeface="Times New Roman" panose="02020603050405020304" pitchFamily="18" charset="0"/>
              </a:rPr>
              <a:t>” is?”</a:t>
            </a:r>
            <a:endParaRPr lang="en-GB" sz="1800" b="0" dirty="0">
              <a:effectLst/>
              <a:latin typeface="Cambria" panose="02040503050406030204" pitchFamily="18" charset="0"/>
              <a:ea typeface="MS Mincho" panose="02020609040205080304" pitchFamily="49" charset="-128"/>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03E63AE0-3A24-2C42-A085-B5FBEB800EFE}" type="slidenum">
              <a:rPr lang="en-US" smtClean="0"/>
              <a:t>2</a:t>
            </a:fld>
            <a:endParaRPr lang="en-US"/>
          </a:p>
        </p:txBody>
      </p:sp>
    </p:spTree>
    <p:extLst>
      <p:ext uri="{BB962C8B-B14F-4D97-AF65-F5344CB8AC3E}">
        <p14:creationId xmlns:p14="http://schemas.microsoft.com/office/powerpoint/2010/main" val="1067242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meaning and possible scope of “Energy Humanities”</a:t>
            </a:r>
          </a:p>
          <a:p>
            <a:endParaRPr lang="en-US" dirty="0"/>
          </a:p>
          <a:p>
            <a:r>
              <a:rPr lang="en-GB" sz="1800" b="0" dirty="0">
                <a:solidFill>
                  <a:srgbClr val="404040"/>
                </a:solidFill>
                <a:effectLst/>
                <a:latin typeface="Helvetica" panose="020B0604020202020204" pitchFamily="34" charset="0"/>
                <a:ea typeface="Times New Roman" panose="02020603050405020304" pitchFamily="18" charset="0"/>
                <a:cs typeface="Times New Roman" panose="02020603050405020304" pitchFamily="18" charset="0"/>
              </a:rPr>
              <a:t>“‘Energy Humanities’ as a field is inherently interdisciplinary. If we move outside cultural studies, we can start to get a sense of how the history of energy has been embroiled with colonialism and capitalism. And by tracing that history, we can in turn begin to understand why the Energy Humanities should be engaging much more closely with renewable forms of energy.”</a:t>
            </a:r>
          </a:p>
          <a:p>
            <a:endParaRPr lang="en-GB" sz="1800" b="0" dirty="0">
              <a:solidFill>
                <a:srgbClr val="404040"/>
              </a:solidFill>
              <a:effectLst/>
              <a:latin typeface="Helvetica" panose="020B0604020202020204" pitchFamily="34" charset="0"/>
              <a:cs typeface="Times New Roman" panose="02020603050405020304" pitchFamily="18" charset="0"/>
            </a:endParaRPr>
          </a:p>
          <a:p>
            <a:r>
              <a:rPr lang="en-GB" sz="1800" b="0" dirty="0">
                <a:solidFill>
                  <a:srgbClr val="404040"/>
                </a:solidFill>
                <a:effectLst/>
                <a:latin typeface="Helvetica" panose="020B0604020202020204" pitchFamily="34" charset="0"/>
                <a:cs typeface="Times New Roman" panose="02020603050405020304" pitchFamily="18" charset="0"/>
              </a:rPr>
              <a:t>Discuss, with students, the Lohman reading that they have hopefully read in advance of this class, with a view to exploring the links between energy, colonialism and capitalism. </a:t>
            </a:r>
          </a:p>
          <a:p>
            <a:endParaRPr lang="en-GB" sz="1800" b="0" dirty="0">
              <a:solidFill>
                <a:srgbClr val="404040"/>
              </a:solidFill>
              <a:effectLst/>
              <a:latin typeface="Helvetica" panose="020B0604020202020204" pitchFamily="34" charset="0"/>
              <a:cs typeface="Times New Roman" panose="02020603050405020304" pitchFamily="18" charset="0"/>
            </a:endParaRPr>
          </a:p>
          <a:p>
            <a:r>
              <a:rPr lang="en-US" b="0" dirty="0"/>
              <a:t>Wider discussion questions:</a:t>
            </a:r>
          </a:p>
          <a:p>
            <a:endParaRPr lang="en-US" b="0" dirty="0"/>
          </a:p>
          <a:p>
            <a:pPr marL="171450" indent="-171450">
              <a:buFontTx/>
              <a:buChar char="-"/>
            </a:pPr>
            <a:r>
              <a:rPr lang="en-US" b="0" dirty="0"/>
              <a:t>What is ‘energy’? How do you define ‘energy’? How do others define energy, according to the readings done ahead of class?</a:t>
            </a:r>
          </a:p>
          <a:p>
            <a:pPr marL="171450" indent="-171450">
              <a:buFontTx/>
              <a:buChar char="-"/>
            </a:pPr>
            <a:endParaRPr lang="en-US" b="0" dirty="0"/>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US" sz="1800" dirty="0">
                <a:effectLst/>
                <a:latin typeface="Cambria" panose="02040503050406030204" pitchFamily="18" charset="0"/>
                <a:ea typeface="MS Mincho" panose="02020609040205080304" pitchFamily="49" charset="-128"/>
                <a:cs typeface="Arial" panose="020B0604020202020204" pitchFamily="34" charset="0"/>
              </a:rPr>
              <a:t>Does Lohman’s conclusion concur with Mitchell’s conclusion on ‘carbon democracy’? Can anyone </a:t>
            </a:r>
            <a:r>
              <a:rPr lang="en-US" sz="1800" dirty="0" err="1">
                <a:effectLst/>
                <a:latin typeface="Cambria" panose="02040503050406030204" pitchFamily="18" charset="0"/>
                <a:ea typeface="MS Mincho" panose="02020609040205080304" pitchFamily="49" charset="-128"/>
                <a:cs typeface="Arial" panose="020B0604020202020204" pitchFamily="34" charset="0"/>
              </a:rPr>
              <a:t>summarise</a:t>
            </a:r>
            <a:r>
              <a:rPr lang="en-US" sz="1800" dirty="0">
                <a:effectLst/>
                <a:latin typeface="Cambria" panose="02040503050406030204" pitchFamily="18" charset="0"/>
                <a:ea typeface="MS Mincho" panose="02020609040205080304" pitchFamily="49" charset="-128"/>
                <a:cs typeface="Arial" panose="020B0604020202020204" pitchFamily="34" charset="0"/>
              </a:rPr>
              <a:t> the latter reading for me? </a:t>
            </a:r>
            <a:endParaRPr lang="en-GB" sz="1800" dirty="0">
              <a:effectLst/>
              <a:latin typeface="Cambria" panose="02040503050406030204" pitchFamily="18" charset="0"/>
              <a:ea typeface="MS Mincho" panose="02020609040205080304" pitchFamily="49" charset="-128"/>
              <a:cs typeface="Arial" panose="020B0604020202020204" pitchFamily="34" charset="0"/>
            </a:endParaRPr>
          </a:p>
          <a:p>
            <a:pPr marL="171450" indent="-171450">
              <a:buFontTx/>
              <a:buChar char="-"/>
            </a:pPr>
            <a:endParaRPr lang="en-US" b="0" dirty="0"/>
          </a:p>
          <a:p>
            <a:pPr marL="171450" indent="-171450">
              <a:buFontTx/>
              <a:buChar char="-"/>
            </a:pPr>
            <a:endParaRPr lang="en-US" b="0" dirty="0"/>
          </a:p>
        </p:txBody>
      </p:sp>
      <p:sp>
        <p:nvSpPr>
          <p:cNvPr id="4" name="Slide Number Placeholder 3"/>
          <p:cNvSpPr>
            <a:spLocks noGrp="1"/>
          </p:cNvSpPr>
          <p:nvPr>
            <p:ph type="sldNum" sz="quarter" idx="10"/>
          </p:nvPr>
        </p:nvSpPr>
        <p:spPr/>
        <p:txBody>
          <a:bodyPr/>
          <a:lstStyle/>
          <a:p>
            <a:fld id="{03E63AE0-3A24-2C42-A085-B5FBEB800EFE}" type="slidenum">
              <a:rPr lang="en-US" smtClean="0"/>
              <a:t>3</a:t>
            </a:fld>
            <a:endParaRPr lang="en-US"/>
          </a:p>
        </p:txBody>
      </p:sp>
    </p:spTree>
    <p:extLst>
      <p:ext uri="{BB962C8B-B14F-4D97-AF65-F5344CB8AC3E}">
        <p14:creationId xmlns:p14="http://schemas.microsoft.com/office/powerpoint/2010/main" val="2179916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a brief history of the Western Sahara conflict, and the role of natural resource exploitation in it. </a:t>
            </a:r>
          </a:p>
        </p:txBody>
      </p:sp>
      <p:sp>
        <p:nvSpPr>
          <p:cNvPr id="4" name="Slide Number Placeholder 3"/>
          <p:cNvSpPr>
            <a:spLocks noGrp="1"/>
          </p:cNvSpPr>
          <p:nvPr>
            <p:ph type="sldNum" sz="quarter" idx="10"/>
          </p:nvPr>
        </p:nvSpPr>
        <p:spPr/>
        <p:txBody>
          <a:bodyPr/>
          <a:lstStyle/>
          <a:p>
            <a:fld id="{03E63AE0-3A24-2C42-A085-B5FBEB800EFE}" type="slidenum">
              <a:rPr lang="en-US" smtClean="0"/>
              <a:t>4</a:t>
            </a:fld>
            <a:endParaRPr lang="en-US"/>
          </a:p>
        </p:txBody>
      </p:sp>
    </p:spTree>
    <p:extLst>
      <p:ext uri="{BB962C8B-B14F-4D97-AF65-F5344CB8AC3E}">
        <p14:creationId xmlns:p14="http://schemas.microsoft.com/office/powerpoint/2010/main" val="1342030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 is by Western</a:t>
            </a:r>
            <a:r>
              <a:rPr lang="en-US" baseline="0" dirty="0"/>
              <a:t> Sahara Resource Watch (WSRW).</a:t>
            </a:r>
          </a:p>
          <a:p>
            <a:endParaRPr lang="en-US" baseline="0" dirty="0"/>
          </a:p>
          <a:p>
            <a:r>
              <a:rPr lang="en-US" dirty="0"/>
              <a:t>Discuss wind developments in Western Sahara (see WSRW reports for information on this e.g. https://wsrw.org/en/news/renewable-energy) </a:t>
            </a:r>
          </a:p>
        </p:txBody>
      </p:sp>
      <p:sp>
        <p:nvSpPr>
          <p:cNvPr id="4" name="Slide Number Placeholder 3"/>
          <p:cNvSpPr>
            <a:spLocks noGrp="1"/>
          </p:cNvSpPr>
          <p:nvPr>
            <p:ph type="sldNum" sz="quarter" idx="10"/>
          </p:nvPr>
        </p:nvSpPr>
        <p:spPr/>
        <p:txBody>
          <a:bodyPr/>
          <a:lstStyle/>
          <a:p>
            <a:fld id="{03E63AE0-3A24-2C42-A085-B5FBEB800EFE}" type="slidenum">
              <a:rPr lang="en-US" smtClean="0"/>
              <a:t>5</a:t>
            </a:fld>
            <a:endParaRPr lang="en-US"/>
          </a:p>
        </p:txBody>
      </p:sp>
    </p:spTree>
    <p:extLst>
      <p:ext uri="{BB962C8B-B14F-4D97-AF65-F5344CB8AC3E}">
        <p14:creationId xmlns:p14="http://schemas.microsoft.com/office/powerpoint/2010/main" val="1757164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The Spanish company Siemens Gamesa (mostly owned by German company Siemens) is the main European player in the energy industry in occupied Western Sahara. </a:t>
            </a:r>
            <a:r>
              <a:rPr lang="en-US" i="0" dirty="0"/>
              <a:t>Ask students to spend time </a:t>
            </a:r>
            <a:r>
              <a:rPr lang="en-US" i="0" dirty="0" err="1"/>
              <a:t>analysing</a:t>
            </a:r>
            <a:r>
              <a:rPr lang="en-US" i="0" dirty="0"/>
              <a:t> how Siemens presents its work in occupied Western Sahara (note first that Siemens calls it ‘Morocco’), and also how it presents the desert and the desert winds.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i="0" dirty="0"/>
              <a:t>Asks students to </a:t>
            </a:r>
            <a:r>
              <a:rPr lang="en-US" i="0" dirty="0" err="1"/>
              <a:t>analyse</a:t>
            </a:r>
            <a:r>
              <a:rPr lang="en-US" i="0" dirty="0"/>
              <a:t> the first 20 seconds of the corporate video (see link in slide). Depending on how many students are in the class, you could ask different students to </a:t>
            </a:r>
            <a:r>
              <a:rPr lang="en-US" i="0" dirty="0" err="1"/>
              <a:t>analyse</a:t>
            </a:r>
            <a:r>
              <a:rPr lang="en-US" i="0" dirty="0"/>
              <a:t> different aspects e.g. the sound (sound of the wind? music?), the visuals, the use of text, how wind, sun and sand specifically are depicted?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3E63AE0-3A24-2C42-A085-B5FBEB800EFE}" type="slidenum">
              <a:rPr lang="en-US" smtClean="0"/>
              <a:t>6</a:t>
            </a:fld>
            <a:endParaRPr lang="en-US"/>
          </a:p>
        </p:txBody>
      </p:sp>
    </p:spTree>
    <p:extLst>
      <p:ext uri="{BB962C8B-B14F-4D97-AF65-F5344CB8AC3E}">
        <p14:creationId xmlns:p14="http://schemas.microsoft.com/office/powerpoint/2010/main" val="578561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these quotations from Siemens. Are these ‘colonial’? Do they reinforce the idea of desert as a terra nullius? </a:t>
            </a:r>
          </a:p>
        </p:txBody>
      </p:sp>
      <p:sp>
        <p:nvSpPr>
          <p:cNvPr id="4" name="Slide Number Placeholder 3"/>
          <p:cNvSpPr>
            <a:spLocks noGrp="1"/>
          </p:cNvSpPr>
          <p:nvPr>
            <p:ph type="sldNum" sz="quarter" idx="10"/>
          </p:nvPr>
        </p:nvSpPr>
        <p:spPr/>
        <p:txBody>
          <a:bodyPr/>
          <a:lstStyle/>
          <a:p>
            <a:fld id="{03E63AE0-3A24-2C42-A085-B5FBEB800EFE}" type="slidenum">
              <a:rPr lang="en-US" smtClean="0"/>
              <a:t>7</a:t>
            </a:fld>
            <a:endParaRPr lang="en-US"/>
          </a:p>
        </p:txBody>
      </p:sp>
    </p:spTree>
    <p:extLst>
      <p:ext uri="{BB962C8B-B14F-4D97-AF65-F5344CB8AC3E}">
        <p14:creationId xmlns:p14="http://schemas.microsoft.com/office/powerpoint/2010/main" val="3000669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Saharawi poet </a:t>
            </a:r>
            <a:r>
              <a:rPr lang="en-US" dirty="0" err="1"/>
              <a:t>Limam</a:t>
            </a:r>
            <a:r>
              <a:rPr lang="en-US" dirty="0"/>
              <a:t> </a:t>
            </a:r>
            <a:r>
              <a:rPr lang="en-US" dirty="0" err="1"/>
              <a:t>Boisha</a:t>
            </a:r>
            <a:r>
              <a:rPr lang="en-US" dirty="0"/>
              <a:t> challenge European corporate discourses on desert-as-wasteland in his poem </a:t>
            </a:r>
            <a:r>
              <a:rPr lang="en-US" i="1" dirty="0" err="1"/>
              <a:t>Galb</a:t>
            </a:r>
            <a:r>
              <a:rPr lang="en-US" dirty="0"/>
              <a:t>?</a:t>
            </a:r>
          </a:p>
          <a:p>
            <a:endParaRPr lang="en-US" dirty="0"/>
          </a:p>
          <a:p>
            <a:r>
              <a:rPr lang="en-US" dirty="0"/>
              <a:t>The poem in its original Spanish as well as in English translation is available here: https://www.oscarangelreysoto.com/post/180765614135/galb-heart-of-stone-a-traveler-asks-me-what-galb </a:t>
            </a:r>
          </a:p>
          <a:p>
            <a:endParaRPr lang="en-US" dirty="0"/>
          </a:p>
          <a:p>
            <a:endParaRPr lang="en-US" dirty="0"/>
          </a:p>
        </p:txBody>
      </p:sp>
      <p:sp>
        <p:nvSpPr>
          <p:cNvPr id="4" name="Slide Number Placeholder 3"/>
          <p:cNvSpPr>
            <a:spLocks noGrp="1"/>
          </p:cNvSpPr>
          <p:nvPr>
            <p:ph type="sldNum" sz="quarter" idx="10"/>
          </p:nvPr>
        </p:nvSpPr>
        <p:spPr/>
        <p:txBody>
          <a:bodyPr/>
          <a:lstStyle/>
          <a:p>
            <a:fld id="{03E63AE0-3A24-2C42-A085-B5FBEB800EFE}" type="slidenum">
              <a:rPr lang="en-US" smtClean="0"/>
              <a:t>8</a:t>
            </a:fld>
            <a:endParaRPr lang="en-US"/>
          </a:p>
        </p:txBody>
      </p:sp>
    </p:spTree>
    <p:extLst>
      <p:ext uri="{BB962C8B-B14F-4D97-AF65-F5344CB8AC3E}">
        <p14:creationId xmlns:p14="http://schemas.microsoft.com/office/powerpoint/2010/main" val="3904541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Ask students to download the Thunderbird Strike game onto their phones and to have a play with it. Then, ask them to explore the Thunderbird Strike website a little. Who made the game? Why do you think they made it? What can it tell us about the links between settler colonialism and oil in North America? </a:t>
            </a:r>
          </a:p>
          <a:p>
            <a:endParaRPr lang="en-GB" dirty="0"/>
          </a:p>
          <a:p>
            <a:r>
              <a:rPr lang="en-GB" dirty="0"/>
              <a:t>Report on the Enbridge powerlines (the game protests these powerlines): https://www.sierraclub.org/sites/www.sierraclub.org/files/blog/Enbridge%20Over%20Troubled%20Water%20Report.pdf</a:t>
            </a:r>
          </a:p>
          <a:p>
            <a:endParaRPr lang="en-GB" dirty="0"/>
          </a:p>
          <a:p>
            <a:r>
              <a:rPr lang="en-GB" dirty="0"/>
              <a:t>What are the risks posed by the powerlines?</a:t>
            </a:r>
          </a:p>
          <a:p>
            <a:endParaRPr lang="en-GB" dirty="0"/>
          </a:p>
          <a:p>
            <a:r>
              <a:rPr lang="en-GB" dirty="0"/>
              <a:t>What alternatives are there to an oil-dominated future? Or to a future dominated by renewable developments led by large corporations? </a:t>
            </a:r>
          </a:p>
        </p:txBody>
      </p:sp>
      <p:sp>
        <p:nvSpPr>
          <p:cNvPr id="4" name="Slide Number Placeholder 3"/>
          <p:cNvSpPr>
            <a:spLocks noGrp="1"/>
          </p:cNvSpPr>
          <p:nvPr>
            <p:ph type="sldNum" sz="quarter" idx="5"/>
          </p:nvPr>
        </p:nvSpPr>
        <p:spPr/>
        <p:txBody>
          <a:bodyPr/>
          <a:lstStyle/>
          <a:p>
            <a:fld id="{03E63AE0-3A24-2C42-A085-B5FBEB800EFE}" type="slidenum">
              <a:rPr lang="en-US" smtClean="0"/>
              <a:t>10</a:t>
            </a:fld>
            <a:endParaRPr lang="en-US"/>
          </a:p>
        </p:txBody>
      </p:sp>
    </p:spTree>
    <p:extLst>
      <p:ext uri="{BB962C8B-B14F-4D97-AF65-F5344CB8AC3E}">
        <p14:creationId xmlns:p14="http://schemas.microsoft.com/office/powerpoint/2010/main" val="1857970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57319"/>
            <a:ext cx="8915400" cy="877824"/>
          </a:xfrm>
        </p:spPr>
        <p:txBody>
          <a:bodyPr/>
          <a:lstStyle/>
          <a:p>
            <a:r>
              <a:rPr lang="en-GB"/>
              <a:t>Click to edit Master title style</a:t>
            </a:r>
            <a:endParaRPr/>
          </a:p>
        </p:txBody>
      </p:sp>
      <p:sp>
        <p:nvSpPr>
          <p:cNvPr id="3" name="Subtitle 2"/>
          <p:cNvSpPr>
            <a:spLocks noGrp="1"/>
          </p:cNvSpPr>
          <p:nvPr>
            <p:ph type="subTitle" idx="1"/>
          </p:nvPr>
        </p:nvSpPr>
        <p:spPr>
          <a:xfrm>
            <a:off x="914400" y="3034553"/>
            <a:ext cx="8001000" cy="3823447"/>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dirty="0"/>
          </a:p>
        </p:txBody>
      </p:sp>
      <p:sp>
        <p:nvSpPr>
          <p:cNvPr id="4" name="Date Placeholder 3"/>
          <p:cNvSpPr>
            <a:spLocks noGrp="1"/>
          </p:cNvSpPr>
          <p:nvPr>
            <p:ph type="dt" sz="half" idx="10"/>
          </p:nvPr>
        </p:nvSpPr>
        <p:spPr/>
        <p:txBody>
          <a:bodyPr/>
          <a:lstStyle/>
          <a:p>
            <a:fld id="{C92007B2-3A3F-2F45-B1A2-77D557D4DCE7}" type="datetimeFigureOut">
              <a:rPr lang="en-US" smtClean="0"/>
              <a:t>12/15/2022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6BB454-1D77-EA4F-899C-672AF370490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idx="1"/>
          </p:nvPr>
        </p:nvSpPr>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C92007B2-3A3F-2F45-B1A2-77D557D4DCE7}" type="datetimeFigureOut">
              <a:rPr lang="en-US" smtClean="0"/>
              <a:t>12/15/2022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6BB454-1D77-EA4F-899C-672AF370490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0" y="5025435"/>
            <a:ext cx="8915400" cy="914400"/>
          </a:xfrm>
        </p:spPr>
        <p:txBody>
          <a:bodyPr/>
          <a:lstStyle/>
          <a:p>
            <a:r>
              <a:rPr lang="en-GB"/>
              <a:t>Click to edit Master title style</a:t>
            </a:r>
            <a:endParaRPr/>
          </a:p>
        </p:txBody>
      </p:sp>
      <p:sp>
        <p:nvSpPr>
          <p:cNvPr id="3" name="Subtitle 2"/>
          <p:cNvSpPr>
            <a:spLocks noGrp="1"/>
          </p:cNvSpPr>
          <p:nvPr>
            <p:ph type="subTitle" idx="1"/>
          </p:nvPr>
        </p:nvSpPr>
        <p:spPr>
          <a:xfrm>
            <a:off x="914400" y="5943600"/>
            <a:ext cx="8001000" cy="91440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91440" rIns="274320" bIns="91440" rtlCol="0" anchor="t" anchorCtr="0"/>
          <a:lstStyle>
            <a:lvl1pPr marL="0" indent="0" algn="l" defTabSz="914400" rtl="0" eaLnBrk="1" latinLnBrk="0" hangingPunct="1">
              <a:spcBef>
                <a:spcPts val="300"/>
              </a:spcBef>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dirty="0"/>
          </a:p>
        </p:txBody>
      </p:sp>
      <p:sp>
        <p:nvSpPr>
          <p:cNvPr id="4" name="Date Placeholder 3"/>
          <p:cNvSpPr>
            <a:spLocks noGrp="1"/>
          </p:cNvSpPr>
          <p:nvPr>
            <p:ph type="dt" sz="half" idx="10"/>
          </p:nvPr>
        </p:nvSpPr>
        <p:spPr/>
        <p:txBody>
          <a:bodyPr/>
          <a:lstStyle/>
          <a:p>
            <a:fld id="{C92007B2-3A3F-2F45-B1A2-77D557D4DCE7}" type="datetimeFigureOut">
              <a:rPr lang="en-US" smtClean="0"/>
              <a:t>12/15/2022</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3886200"/>
          </a:xfrm>
        </p:spPr>
        <p:txBody>
          <a:bodyPr>
            <a:normAutofit/>
          </a:bodyPr>
          <a:lstStyle>
            <a:lvl1pPr marL="0" indent="0">
              <a:buNone/>
              <a:defRPr sz="1800"/>
            </a:lvl1pPr>
          </a:lstStyle>
          <a:p>
            <a:r>
              <a:rPr lang="en-GB"/>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3200399"/>
            <a:ext cx="8915400" cy="2286000"/>
          </a:xfrm>
          <a:solidFill>
            <a:schemeClr val="tx2"/>
          </a:solidFill>
        </p:spPr>
        <p:txBody>
          <a:bodyPr vert="horz" lIns="1188720" tIns="45720" rIns="274320" bIns="45720" rtlCol="0" anchor="b" anchorCtr="0">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GB"/>
              <a:t>Click to edit Master title style</a:t>
            </a:r>
            <a:endParaRPr/>
          </a:p>
        </p:txBody>
      </p:sp>
      <p:sp>
        <p:nvSpPr>
          <p:cNvPr id="3" name="Text Placeholder 2"/>
          <p:cNvSpPr>
            <a:spLocks noGrp="1"/>
          </p:cNvSpPr>
          <p:nvPr>
            <p:ph type="body" idx="1"/>
          </p:nvPr>
        </p:nvSpPr>
        <p:spPr>
          <a:xfrm>
            <a:off x="914400" y="5484607"/>
            <a:ext cx="8001000" cy="77724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ctr" anchorCtr="0">
            <a:normAutofit/>
          </a:bodyPr>
          <a:lstStyle>
            <a:lvl1pPr marL="0" indent="0" algn="l" defTabSz="914400" rtl="0" eaLnBrk="1" latinLnBrk="0" hangingPunct="1">
              <a:spcBef>
                <a:spcPts val="3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92007B2-3A3F-2F45-B1A2-77D557D4DCE7}" type="datetimeFigureOut">
              <a:rPr lang="en-US" smtClean="0"/>
              <a:t>12/15/2022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6BB454-1D77-EA4F-899C-672AF370490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1117600"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Content Placeholder 3"/>
          <p:cNvSpPr>
            <a:spLocks noGrp="1"/>
          </p:cNvSpPr>
          <p:nvPr>
            <p:ph sz="half" idx="2"/>
          </p:nvPr>
        </p:nvSpPr>
        <p:spPr>
          <a:xfrm>
            <a:off x="5147534"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Date Placeholder 4"/>
          <p:cNvSpPr>
            <a:spLocks noGrp="1"/>
          </p:cNvSpPr>
          <p:nvPr>
            <p:ph type="dt" sz="half" idx="10"/>
          </p:nvPr>
        </p:nvSpPr>
        <p:spPr>
          <a:xfrm>
            <a:off x="6580094" y="188259"/>
            <a:ext cx="2133600" cy="365125"/>
          </a:xfrm>
        </p:spPr>
        <p:txBody>
          <a:bodyPr/>
          <a:lstStyle/>
          <a:p>
            <a:fld id="{C92007B2-3A3F-2F45-B1A2-77D557D4DCE7}" type="datetimeFigureOut">
              <a:rPr lang="en-US" smtClean="0"/>
              <a:t>12/15/2022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6BB454-1D77-EA4F-899C-672AF370490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a:p>
        </p:txBody>
      </p:sp>
      <p:sp>
        <p:nvSpPr>
          <p:cNvPr id="3" name="Text Placeholder 2"/>
          <p:cNvSpPr>
            <a:spLocks noGrp="1"/>
          </p:cNvSpPr>
          <p:nvPr>
            <p:ph type="body" idx="1"/>
          </p:nvPr>
        </p:nvSpPr>
        <p:spPr>
          <a:xfrm>
            <a:off x="1120588"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20588"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Text Placeholder 4"/>
          <p:cNvSpPr>
            <a:spLocks noGrp="1"/>
          </p:cNvSpPr>
          <p:nvPr>
            <p:ph type="body" sz="quarter" idx="3"/>
          </p:nvPr>
        </p:nvSpPr>
        <p:spPr>
          <a:xfrm>
            <a:off x="5147534"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147534"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7" name="Date Placeholder 6"/>
          <p:cNvSpPr>
            <a:spLocks noGrp="1"/>
          </p:cNvSpPr>
          <p:nvPr>
            <p:ph type="dt" sz="half" idx="10"/>
          </p:nvPr>
        </p:nvSpPr>
        <p:spPr>
          <a:xfrm>
            <a:off x="6580094" y="188259"/>
            <a:ext cx="2133600" cy="365125"/>
          </a:xfrm>
        </p:spPr>
        <p:txBody>
          <a:bodyPr/>
          <a:lstStyle/>
          <a:p>
            <a:fld id="{C92007B2-3A3F-2F45-B1A2-77D557D4DCE7}" type="datetimeFigureOut">
              <a:rPr lang="en-US" smtClean="0"/>
              <a:t>12/15/2022</a:t>
            </a:fld>
            <a:endParaRPr lang="en-US"/>
          </a:p>
        </p:txBody>
      </p:sp>
      <p:sp>
        <p:nvSpPr>
          <p:cNvPr id="8" name="Footer Placeholder 7"/>
          <p:cNvSpPr>
            <a:spLocks noGrp="1"/>
          </p:cNvSpPr>
          <p:nvPr>
            <p:ph type="ftr" sz="quarter" idx="11"/>
          </p:nvPr>
        </p:nvSpPr>
        <p:spPr>
          <a:xfrm>
            <a:off x="1120588" y="188259"/>
            <a:ext cx="2895600" cy="365125"/>
          </a:xfrm>
        </p:spPr>
        <p:txBody>
          <a:bodyPr/>
          <a:lstStyle/>
          <a:p>
            <a:endParaRPr lang="en-US"/>
          </a:p>
        </p:txBody>
      </p:sp>
      <p:sp>
        <p:nvSpPr>
          <p:cNvPr id="9" name="Slide Number Placeholder 8"/>
          <p:cNvSpPr>
            <a:spLocks noGrp="1"/>
          </p:cNvSpPr>
          <p:nvPr>
            <p:ph type="sldNum" sz="quarter" idx="12"/>
          </p:nvPr>
        </p:nvSpPr>
        <p:spPr/>
        <p:txBody>
          <a:bodyPr/>
          <a:lstStyle/>
          <a:p>
            <a:fld id="{B16BB454-1D77-EA4F-899C-672AF3704902}" type="slidenum">
              <a:rPr lang="en-US" smtClean="0"/>
              <a:t>‹#›</a:t>
            </a:fld>
            <a:endParaRPr lang="en-US"/>
          </a:p>
        </p:txBody>
      </p:sp>
      <p:cxnSp>
        <p:nvCxnSpPr>
          <p:cNvPr id="11" name="Straight Connector 10"/>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a:p>
        </p:txBody>
      </p:sp>
      <p:sp>
        <p:nvSpPr>
          <p:cNvPr id="3" name="Date Placeholder 2"/>
          <p:cNvSpPr>
            <a:spLocks noGrp="1"/>
          </p:cNvSpPr>
          <p:nvPr>
            <p:ph type="dt" sz="half" idx="10"/>
          </p:nvPr>
        </p:nvSpPr>
        <p:spPr/>
        <p:txBody>
          <a:bodyPr/>
          <a:lstStyle/>
          <a:p>
            <a:fld id="{C92007B2-3A3F-2F45-B1A2-77D557D4DCE7}" type="datetimeFigureOut">
              <a:rPr lang="en-US" smtClean="0"/>
              <a:t>12/15/2022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6BB454-1D77-EA4F-899C-672AF370490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2007B2-3A3F-2F45-B1A2-77D557D4DCE7}" type="datetimeFigureOut">
              <a:rPr lang="en-US" smtClean="0"/>
              <a:t>12/15/2022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6BB454-1D77-EA4F-899C-672AF370490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GB"/>
              <a:t>Click to edit Master title style</a:t>
            </a:r>
            <a:endParaRPr/>
          </a:p>
        </p:txBody>
      </p:sp>
      <p:sp>
        <p:nvSpPr>
          <p:cNvPr id="3" name="Content Placeholder 2"/>
          <p:cNvSpPr>
            <a:spLocks noGrp="1"/>
          </p:cNvSpPr>
          <p:nvPr>
            <p:ph idx="1"/>
          </p:nvPr>
        </p:nvSpPr>
        <p:spPr>
          <a:xfrm>
            <a:off x="5147534" y="2590800"/>
            <a:ext cx="3566160" cy="3686175"/>
          </a:xfrm>
        </p:spPr>
        <p:txBody>
          <a:bodyPr/>
          <a:lstStyle>
            <a:lvl1pPr>
              <a:defRPr sz="1800"/>
            </a:lvl1pPr>
            <a:lvl2pPr>
              <a:defRPr sz="1800"/>
            </a:lvl2pPr>
            <a:lvl3pPr>
              <a:defRPr sz="1800"/>
            </a:lvl3pPr>
            <a:lvl4pPr>
              <a:defRPr sz="1800"/>
            </a:lvl4pPr>
            <a:lvl5pPr>
              <a:defRPr sz="1800"/>
            </a:lvl5pPr>
            <a:lvl6pPr marL="2055813" indent="-344488">
              <a:defRPr sz="2000"/>
            </a:lvl6pPr>
            <a:lvl7pPr marL="2055813" indent="-344488">
              <a:defRPr sz="2000"/>
            </a:lvl7pPr>
            <a:lvl8pPr marL="2055813" indent="-344488">
              <a:defRPr sz="2000"/>
            </a:lvl8pPr>
            <a:lvl9pPr marL="2055813" indent="-344488">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Text Placeholder 3"/>
          <p:cNvSpPr>
            <a:spLocks noGrp="1"/>
          </p:cNvSpPr>
          <p:nvPr>
            <p:ph type="body" sz="half" idx="2"/>
          </p:nvPr>
        </p:nvSpPr>
        <p:spPr>
          <a:xfrm>
            <a:off x="900952" y="2039111"/>
            <a:ext cx="356616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C92007B2-3A3F-2F45-B1A2-77D557D4DCE7}" type="datetimeFigureOut">
              <a:rPr lang="en-US" smtClean="0"/>
              <a:t>12/15/2022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6BB454-1D77-EA4F-899C-672AF370490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GB"/>
              <a:t>Click to edit Master title style</a:t>
            </a:r>
            <a:endParaRPr/>
          </a:p>
        </p:txBody>
      </p:sp>
      <p:sp>
        <p:nvSpPr>
          <p:cNvPr id="3" name="Picture Placeholder 2"/>
          <p:cNvSpPr>
            <a:spLocks noGrp="1"/>
          </p:cNvSpPr>
          <p:nvPr>
            <p:ph type="pic" idx="1"/>
          </p:nvPr>
        </p:nvSpPr>
        <p:spPr>
          <a:xfrm>
            <a:off x="5487987" y="2048256"/>
            <a:ext cx="3427413" cy="4206240"/>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a:p>
        </p:txBody>
      </p:sp>
      <p:sp>
        <p:nvSpPr>
          <p:cNvPr id="4" name="Text Placeholder 3"/>
          <p:cNvSpPr>
            <a:spLocks noGrp="1"/>
          </p:cNvSpPr>
          <p:nvPr>
            <p:ph type="body" sz="half" idx="2"/>
          </p:nvPr>
        </p:nvSpPr>
        <p:spPr>
          <a:xfrm>
            <a:off x="914400" y="2039112"/>
            <a:ext cx="457200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Clr>
                <a:schemeClr val="accent1"/>
              </a:buClr>
              <a:buFont typeface="Wingdings 2" pitchFamily="18" charset="2"/>
              <a:buNone/>
            </a:pPr>
            <a:r>
              <a:rPr lang="en-GB"/>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C92007B2-3A3F-2F45-B1A2-77D557D4DCE7}" type="datetimeFigureOut">
              <a:rPr lang="en-US" smtClean="0"/>
              <a:t>12/15/2022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6BB454-1D77-EA4F-899C-672AF370490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GB"/>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dirty="0"/>
          </a:p>
        </p:txBody>
      </p:sp>
      <p:sp>
        <p:nvSpPr>
          <p:cNvPr id="4" name="Date Placeholder 3"/>
          <p:cNvSpPr>
            <a:spLocks noGrp="1"/>
          </p:cNvSpPr>
          <p:nvPr>
            <p:ph type="dt" sz="half" idx="10"/>
          </p:nvPr>
        </p:nvSpPr>
        <p:spPr/>
        <p:txBody>
          <a:bodyPr/>
          <a:lstStyle/>
          <a:p>
            <a:fld id="{C92007B2-3A3F-2F45-B1A2-77D557D4DCE7}" type="datetimeFigureOut">
              <a:rPr lang="en-US" smtClean="0"/>
              <a:t>12/15/2022</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2980944"/>
          </a:xfrm>
        </p:spPr>
        <p:txBody>
          <a:bodyPr>
            <a:normAutofit/>
          </a:bodyPr>
          <a:lstStyle>
            <a:lvl1pPr marL="0" indent="0">
              <a:buNone/>
              <a:defRPr sz="1800"/>
            </a:lvl1pPr>
          </a:lstStyle>
          <a:p>
            <a:r>
              <a:rPr lang="en-GB"/>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GB"/>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dirty="0"/>
          </a:p>
        </p:txBody>
      </p:sp>
      <p:sp>
        <p:nvSpPr>
          <p:cNvPr id="4" name="Date Placeholder 3"/>
          <p:cNvSpPr>
            <a:spLocks noGrp="1"/>
          </p:cNvSpPr>
          <p:nvPr>
            <p:ph type="dt" sz="half" idx="10"/>
          </p:nvPr>
        </p:nvSpPr>
        <p:spPr>
          <a:xfrm>
            <a:off x="6580094" y="188259"/>
            <a:ext cx="2133600" cy="365125"/>
          </a:xfrm>
        </p:spPr>
        <p:txBody>
          <a:bodyPr/>
          <a:lstStyle/>
          <a:p>
            <a:fld id="{C92007B2-3A3F-2F45-B1A2-77D557D4DCE7}" type="datetimeFigureOut">
              <a:rPr lang="en-US" smtClean="0"/>
              <a:t>12/15/2022</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3986784" cy="2980944"/>
          </a:xfrm>
        </p:spPr>
        <p:txBody>
          <a:bodyPr>
            <a:normAutofit/>
          </a:bodyPr>
          <a:lstStyle>
            <a:lvl1pPr marL="0" indent="0">
              <a:buNone/>
              <a:defRPr sz="1800"/>
            </a:lvl1pPr>
          </a:lstStyle>
          <a:p>
            <a:r>
              <a:rPr lang="en-GB"/>
              <a:t>Drag picture to placeholder or click icon to add</a:t>
            </a:r>
            <a:endParaRPr/>
          </a:p>
        </p:txBody>
      </p:sp>
      <p:sp>
        <p:nvSpPr>
          <p:cNvPr id="7" name="Picture Placeholder 8"/>
          <p:cNvSpPr>
            <a:spLocks noGrp="1"/>
          </p:cNvSpPr>
          <p:nvPr>
            <p:ph type="pic" sz="quarter" idx="14"/>
          </p:nvPr>
        </p:nvSpPr>
        <p:spPr>
          <a:xfrm>
            <a:off x="4928616" y="1129553"/>
            <a:ext cx="3986784" cy="2980944"/>
          </a:xfrm>
        </p:spPr>
        <p:txBody>
          <a:bodyPr>
            <a:normAutofit/>
          </a:bodyPr>
          <a:lstStyle>
            <a:lvl1pPr marL="0" indent="0">
              <a:buNone/>
              <a:defRPr sz="1800"/>
            </a:lvl1pPr>
          </a:lstStyle>
          <a:p>
            <a:r>
              <a:rPr lang="en-GB"/>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GB"/>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a:p>
        </p:txBody>
      </p:sp>
      <p:sp>
        <p:nvSpPr>
          <p:cNvPr id="4" name="Date Placeholder 3"/>
          <p:cNvSpPr>
            <a:spLocks noGrp="1"/>
          </p:cNvSpPr>
          <p:nvPr>
            <p:ph type="dt" sz="half" idx="10"/>
          </p:nvPr>
        </p:nvSpPr>
        <p:spPr>
          <a:xfrm>
            <a:off x="6580094" y="188259"/>
            <a:ext cx="2133600" cy="365125"/>
          </a:xfrm>
        </p:spPr>
        <p:txBody>
          <a:bodyPr/>
          <a:lstStyle/>
          <a:p>
            <a:fld id="{C92007B2-3A3F-2F45-B1A2-77D557D4DCE7}" type="datetimeFigureOut">
              <a:rPr lang="en-US" smtClean="0"/>
              <a:t>12/15/2022</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6601968" cy="2980944"/>
          </a:xfrm>
        </p:spPr>
        <p:txBody>
          <a:bodyPr>
            <a:normAutofit/>
          </a:bodyPr>
          <a:lstStyle>
            <a:lvl1pPr marL="0" indent="0">
              <a:buNone/>
              <a:defRPr sz="1800"/>
            </a:lvl1pPr>
          </a:lstStyle>
          <a:p>
            <a:r>
              <a:rPr lang="en-GB"/>
              <a:t>Drag picture to placeholder or click icon to add</a:t>
            </a:r>
            <a:endParaRPr/>
          </a:p>
        </p:txBody>
      </p:sp>
      <p:sp>
        <p:nvSpPr>
          <p:cNvPr id="7" name="Picture Placeholder 8"/>
          <p:cNvSpPr>
            <a:spLocks noGrp="1"/>
          </p:cNvSpPr>
          <p:nvPr>
            <p:ph type="pic" sz="quarter" idx="14"/>
          </p:nvPr>
        </p:nvSpPr>
        <p:spPr>
          <a:xfrm>
            <a:off x="7543800" y="1129553"/>
            <a:ext cx="1371600" cy="1481328"/>
          </a:xfrm>
        </p:spPr>
        <p:txBody>
          <a:bodyPr>
            <a:normAutofit/>
          </a:bodyPr>
          <a:lstStyle>
            <a:lvl1pPr marL="0" indent="0">
              <a:buNone/>
              <a:defRPr sz="1800"/>
            </a:lvl1pPr>
          </a:lstStyle>
          <a:p>
            <a:r>
              <a:rPr lang="en-GB"/>
              <a:t>Drag picture to placeholder or click icon to add</a:t>
            </a:r>
            <a:endParaRPr/>
          </a:p>
        </p:txBody>
      </p:sp>
      <p:sp>
        <p:nvSpPr>
          <p:cNvPr id="8" name="Picture Placeholder 8"/>
          <p:cNvSpPr>
            <a:spLocks noGrp="1"/>
          </p:cNvSpPr>
          <p:nvPr>
            <p:ph type="pic" sz="quarter" idx="15"/>
          </p:nvPr>
        </p:nvSpPr>
        <p:spPr>
          <a:xfrm>
            <a:off x="7543800" y="2629169"/>
            <a:ext cx="1371600" cy="1481328"/>
          </a:xfrm>
        </p:spPr>
        <p:txBody>
          <a:bodyPr>
            <a:normAutofit/>
          </a:bodyPr>
          <a:lstStyle>
            <a:lvl1pPr marL="0" indent="0">
              <a:buNone/>
              <a:defRPr sz="1800"/>
            </a:lvl1pPr>
          </a:lstStyle>
          <a:p>
            <a:r>
              <a:rPr lang="en-GB"/>
              <a:t>Drag picture to placeholder or click icon to add</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C92007B2-3A3F-2F45-B1A2-77D557D4DCE7}" type="datetimeFigureOut">
              <a:rPr lang="en-US" smtClean="0"/>
              <a:t>12/15/2022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6BB454-1D77-EA4F-899C-672AF3704902}"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87553" y="1129554"/>
            <a:ext cx="914400" cy="5533278"/>
          </a:xfrm>
        </p:spPr>
        <p:txBody>
          <a:bodyPr vert="eaVert" lIns="274320" tIns="685800" bIns="685800"/>
          <a:lstStyle/>
          <a:p>
            <a:r>
              <a:rPr lang="en-GB"/>
              <a:t>Click to edit Master title style</a:t>
            </a:r>
            <a:endParaRPr/>
          </a:p>
        </p:txBody>
      </p:sp>
      <p:sp>
        <p:nvSpPr>
          <p:cNvPr id="3" name="Vertical Text Placeholder 2"/>
          <p:cNvSpPr>
            <a:spLocks noGrp="1"/>
          </p:cNvSpPr>
          <p:nvPr>
            <p:ph type="body" orient="vert" idx="1"/>
          </p:nvPr>
        </p:nvSpPr>
        <p:spPr>
          <a:xfrm>
            <a:off x="1117600" y="1734671"/>
            <a:ext cx="6426200" cy="4542304"/>
          </a:xfrm>
        </p:spPr>
        <p:txBody>
          <a:bodyPr vert="eaVert"/>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C92007B2-3A3F-2F45-B1A2-77D557D4DCE7}" type="datetimeFigureOut">
              <a:rPr lang="en-US" smtClean="0"/>
              <a:t>12/15/2022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6BB454-1D77-EA4F-899C-672AF370490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123856"/>
            <a:ext cx="8913813" cy="914400"/>
          </a:xfrm>
          <a:prstGeom prst="rect">
            <a:avLst/>
          </a:prstGeom>
          <a:solidFill>
            <a:schemeClr val="tx2"/>
          </a:solidFill>
        </p:spPr>
        <p:txBody>
          <a:bodyPr vert="horz" lIns="1188720" tIns="45720" rIns="274320" bIns="45720" rtlCol="0" anchor="ctr">
            <a:normAutofit/>
          </a:bodyPr>
          <a:lstStyle/>
          <a:p>
            <a:r>
              <a:rPr lang="en-GB"/>
              <a:t>Click to edit Master title style</a:t>
            </a:r>
            <a:endParaRPr/>
          </a:p>
        </p:txBody>
      </p:sp>
      <p:sp>
        <p:nvSpPr>
          <p:cNvPr id="3" name="Text Placeholder 2"/>
          <p:cNvSpPr>
            <a:spLocks noGrp="1"/>
          </p:cNvSpPr>
          <p:nvPr>
            <p:ph type="body" idx="1"/>
          </p:nvPr>
        </p:nvSpPr>
        <p:spPr>
          <a:xfrm>
            <a:off x="1114424" y="2595562"/>
            <a:ext cx="7610476" cy="367076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2"/>
          </p:nvPr>
        </p:nvSpPr>
        <p:spPr>
          <a:xfrm>
            <a:off x="6580094" y="188259"/>
            <a:ext cx="2133600" cy="365125"/>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C92007B2-3A3F-2F45-B1A2-77D557D4DCE7}" type="datetimeFigureOut">
              <a:rPr lang="en-US" smtClean="0"/>
              <a:t>12/15/2022</a:t>
            </a:fld>
            <a:endParaRPr lang="en-US"/>
          </a:p>
        </p:txBody>
      </p:sp>
      <p:sp>
        <p:nvSpPr>
          <p:cNvPr id="5" name="Footer Placeholder 4"/>
          <p:cNvSpPr>
            <a:spLocks noGrp="1"/>
          </p:cNvSpPr>
          <p:nvPr>
            <p:ph type="ftr" sz="quarter" idx="3"/>
          </p:nvPr>
        </p:nvSpPr>
        <p:spPr>
          <a:xfrm>
            <a:off x="1120588" y="188259"/>
            <a:ext cx="2895600" cy="365125"/>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789894" y="6569075"/>
            <a:ext cx="457200" cy="365125"/>
          </a:xfrm>
          <a:prstGeom prst="rect">
            <a:avLst/>
          </a:prstGeom>
        </p:spPr>
        <p:txBody>
          <a:bodyPr vert="horz" lIns="91440" tIns="45720" rIns="91440" bIns="45720" rtlCol="0" anchor="ctr"/>
          <a:lstStyle>
            <a:lvl1pPr algn="ctr">
              <a:defRPr sz="800">
                <a:solidFill>
                  <a:schemeClr val="tx1">
                    <a:lumMod val="65000"/>
                    <a:lumOff val="35000"/>
                  </a:schemeClr>
                </a:solidFill>
              </a:defRPr>
            </a:lvl1pPr>
          </a:lstStyle>
          <a:p>
            <a:fld id="{B16BB454-1D77-EA4F-899C-672AF3704902}" type="slidenum">
              <a:rPr lang="en-US" smtClean="0"/>
              <a:t>‹#›</a:t>
            </a:fld>
            <a:endParaRPr lang="en-US"/>
          </a:p>
        </p:txBody>
      </p:sp>
      <p:sp>
        <p:nvSpPr>
          <p:cNvPr id="7" name="Rectangle 6"/>
          <p:cNvSpPr/>
          <p:nvPr/>
        </p:nvSpPr>
        <p:spPr>
          <a:xfrm>
            <a:off x="914400" y="0"/>
            <a:ext cx="7999413" cy="18288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txStyles>
    <p:titleStyle>
      <a:lvl1pPr marL="0" indent="0"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oanna.allan@durham.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players.brightcove.net/1813624294001/SJYnxX9G_default/index.html?videoId=5276877973001"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56622"/>
            <a:ext cx="7772400" cy="1947606"/>
          </a:xfrm>
        </p:spPr>
        <p:txBody>
          <a:bodyPr>
            <a:normAutofit/>
          </a:bodyPr>
          <a:lstStyle/>
          <a:p>
            <a:r>
              <a:rPr lang="en-US" sz="2800" dirty="0"/>
              <a:t>Energy, Justice and Poetic Resistance in Western Sahara</a:t>
            </a:r>
          </a:p>
        </p:txBody>
      </p:sp>
      <p:sp>
        <p:nvSpPr>
          <p:cNvPr id="3" name="Subtitle 2"/>
          <p:cNvSpPr>
            <a:spLocks noGrp="1"/>
          </p:cNvSpPr>
          <p:nvPr>
            <p:ph type="subTitle" idx="1"/>
          </p:nvPr>
        </p:nvSpPr>
        <p:spPr/>
        <p:txBody>
          <a:bodyPr>
            <a:normAutofit/>
          </a:bodyPr>
          <a:lstStyle/>
          <a:p>
            <a:r>
              <a:rPr lang="en-US" sz="2400" dirty="0" err="1"/>
              <a:t>Dr</a:t>
            </a:r>
            <a:r>
              <a:rPr lang="en-US" sz="2400" dirty="0"/>
              <a:t> Joanna Allan, Hispanic Studies, Durham University, </a:t>
            </a:r>
            <a:r>
              <a:rPr lang="en-US" sz="2400" dirty="0">
                <a:hlinkClick r:id="rId3"/>
              </a:rPr>
              <a:t>joanna.allan@durham.ac.uk</a:t>
            </a:r>
            <a:r>
              <a:rPr lang="en-US" sz="2400" dirty="0"/>
              <a:t> </a:t>
            </a:r>
          </a:p>
          <a:p>
            <a:endParaRPr lang="en-US" sz="2400" dirty="0"/>
          </a:p>
        </p:txBody>
      </p:sp>
    </p:spTree>
    <p:extLst>
      <p:ext uri="{BB962C8B-B14F-4D97-AF65-F5344CB8AC3E}">
        <p14:creationId xmlns:p14="http://schemas.microsoft.com/office/powerpoint/2010/main" val="2701606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ela_Kuti.jpeg"/>
          <p:cNvPicPr>
            <a:picLocks noGrp="1" noChangeAspect="1"/>
          </p:cNvPicPr>
          <p:nvPr>
            <p:ph idx="1"/>
          </p:nvPr>
        </p:nvPicPr>
        <p:blipFill>
          <a:blip r:embed="rId3">
            <a:extLst>
              <a:ext uri="{28A0092B-C50C-407E-A947-70E740481C1C}">
                <a14:useLocalDpi xmlns:a14="http://schemas.microsoft.com/office/drawing/2010/main" val="0"/>
              </a:ext>
            </a:extLst>
          </a:blip>
          <a:srcRect l="-111254" r="-111254"/>
          <a:stretch>
            <a:fillRect/>
          </a:stretch>
        </p:blipFill>
        <p:spPr>
          <a:xfrm>
            <a:off x="-1874734" y="236228"/>
            <a:ext cx="12991766" cy="6266329"/>
          </a:xfrm>
        </p:spPr>
      </p:pic>
    </p:spTree>
    <p:extLst>
      <p:ext uri="{BB962C8B-B14F-4D97-AF65-F5344CB8AC3E}">
        <p14:creationId xmlns:p14="http://schemas.microsoft.com/office/powerpoint/2010/main" val="304521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lood-Oil-600x450.jpg"/>
          <p:cNvPicPr>
            <a:picLocks noGrp="1" noChangeAspect="1"/>
          </p:cNvPicPr>
          <p:nvPr>
            <p:ph idx="1"/>
          </p:nvPr>
        </p:nvPicPr>
        <p:blipFill>
          <a:blip r:embed="rId3">
            <a:extLst>
              <a:ext uri="{28A0092B-C50C-407E-A947-70E740481C1C}">
                <a14:useLocalDpi xmlns:a14="http://schemas.microsoft.com/office/drawing/2010/main" val="0"/>
              </a:ext>
            </a:extLst>
          </a:blip>
          <a:srcRect t="3131" b="3131"/>
          <a:stretch>
            <a:fillRect/>
          </a:stretch>
        </p:blipFill>
        <p:spPr>
          <a:xfrm>
            <a:off x="444500" y="444500"/>
            <a:ext cx="8280400" cy="5821363"/>
          </a:xfrm>
        </p:spPr>
      </p:pic>
    </p:spTree>
    <p:extLst>
      <p:ext uri="{BB962C8B-B14F-4D97-AF65-F5344CB8AC3E}">
        <p14:creationId xmlns:p14="http://schemas.microsoft.com/office/powerpoint/2010/main" val="1529183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estern_sahara.jpg"/>
          <p:cNvPicPr>
            <a:picLocks noGrp="1"/>
          </p:cNvPicPr>
          <p:nvPr>
            <p:ph idx="1"/>
          </p:nvPr>
        </p:nvPicPr>
        <p:blipFill>
          <a:blip r:embed="rId3">
            <a:extLst>
              <a:ext uri="{28A0092B-C50C-407E-A947-70E740481C1C}">
                <a14:useLocalDpi xmlns:a14="http://schemas.microsoft.com/office/drawing/2010/main" val="0"/>
              </a:ext>
            </a:extLst>
          </a:blip>
          <a:srcRect l="-67696" r="-67696"/>
          <a:stretch>
            <a:fillRect/>
          </a:stretch>
        </p:blipFill>
        <p:spPr>
          <a:xfrm>
            <a:off x="-438949" y="274638"/>
            <a:ext cx="10205183" cy="6583362"/>
          </a:xfrm>
          <a:prstGeom prst="rect">
            <a:avLst/>
          </a:prstGeom>
        </p:spPr>
      </p:pic>
    </p:spTree>
    <p:extLst>
      <p:ext uri="{BB962C8B-B14F-4D97-AF65-F5344CB8AC3E}">
        <p14:creationId xmlns:p14="http://schemas.microsoft.com/office/powerpoint/2010/main" val="2313475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3">
            <a:extLst>
              <a:ext uri="{28A0092B-C50C-407E-A947-70E740481C1C}">
                <a14:useLocalDpi xmlns:a14="http://schemas.microsoft.com/office/drawing/2010/main" val="0"/>
              </a:ext>
            </a:extLst>
          </a:blip>
          <a:srcRect l="-31445" r="-31445"/>
          <a:stretch>
            <a:fillRect/>
          </a:stretch>
        </p:blipFill>
        <p:spPr bwMode="auto">
          <a:xfrm>
            <a:off x="828137" y="476370"/>
            <a:ext cx="8022566" cy="5579374"/>
          </a:xfrm>
          <a:prstGeom prst="rect">
            <a:avLst/>
          </a:prstGeom>
          <a:noFill/>
          <a:ln>
            <a:noFill/>
          </a:ln>
        </p:spPr>
      </p:pic>
    </p:spTree>
    <p:extLst>
      <p:ext uri="{BB962C8B-B14F-4D97-AF65-F5344CB8AC3E}">
        <p14:creationId xmlns:p14="http://schemas.microsoft.com/office/powerpoint/2010/main" val="3157278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5712"/>
            <a:ext cx="8913813" cy="914400"/>
          </a:xfrm>
        </p:spPr>
        <p:txBody>
          <a:bodyPr>
            <a:normAutofit/>
          </a:bodyPr>
          <a:lstStyle/>
          <a:p>
            <a:r>
              <a:rPr lang="en-US" sz="2800" dirty="0"/>
              <a:t>SIEMENS wind energy in ‘Morocco’ page:</a:t>
            </a:r>
          </a:p>
        </p:txBody>
      </p:sp>
      <p:sp>
        <p:nvSpPr>
          <p:cNvPr id="3" name="Content Placeholder 2"/>
          <p:cNvSpPr>
            <a:spLocks noGrp="1"/>
          </p:cNvSpPr>
          <p:nvPr>
            <p:ph idx="1"/>
          </p:nvPr>
        </p:nvSpPr>
        <p:spPr>
          <a:xfrm>
            <a:off x="1114424" y="2595562"/>
            <a:ext cx="7610476" cy="4262438"/>
          </a:xfrm>
        </p:spPr>
        <p:txBody>
          <a:bodyPr>
            <a:normAutofit fontScale="92500" lnSpcReduction="10000"/>
          </a:bodyPr>
          <a:lstStyle/>
          <a:p>
            <a:endParaRPr lang="en-US" dirty="0"/>
          </a:p>
          <a:p>
            <a:endParaRPr lang="en-US" dirty="0"/>
          </a:p>
          <a:p>
            <a:endParaRPr lang="en-US" dirty="0"/>
          </a:p>
          <a:p>
            <a:endParaRPr lang="en-US" dirty="0"/>
          </a:p>
          <a:p>
            <a:endParaRPr lang="en-US" dirty="0"/>
          </a:p>
          <a:p>
            <a:endParaRPr lang="en-US" dirty="0"/>
          </a:p>
          <a:p>
            <a:endParaRPr lang="en-US" dirty="0"/>
          </a:p>
          <a:p>
            <a:r>
              <a:rPr lang="en-US" dirty="0">
                <a:hlinkClick r:id="rId3"/>
              </a:rPr>
              <a:t>http://players.brightcove.net/1813624294001/SJYnxX9G_default/index.html?videoId=5276877973001</a:t>
            </a:r>
            <a:r>
              <a:rPr lang="en-US" dirty="0"/>
              <a:t> </a:t>
            </a:r>
          </a:p>
        </p:txBody>
      </p:sp>
      <p:pic>
        <p:nvPicPr>
          <p:cNvPr id="4" name="Picture 3"/>
          <p:cNvPicPr>
            <a:picLocks noChangeAspect="1"/>
          </p:cNvPicPr>
          <p:nvPr/>
        </p:nvPicPr>
        <p:blipFill>
          <a:blip r:embed="rId4"/>
          <a:stretch>
            <a:fillRect/>
          </a:stretch>
        </p:blipFill>
        <p:spPr>
          <a:xfrm>
            <a:off x="-330200" y="1130113"/>
            <a:ext cx="11257228" cy="4978022"/>
          </a:xfrm>
          <a:prstGeom prst="rect">
            <a:avLst/>
          </a:prstGeom>
        </p:spPr>
      </p:pic>
    </p:spTree>
    <p:extLst>
      <p:ext uri="{BB962C8B-B14F-4D97-AF65-F5344CB8AC3E}">
        <p14:creationId xmlns:p14="http://schemas.microsoft.com/office/powerpoint/2010/main" val="3327281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SIEMENS:</a:t>
            </a:r>
          </a:p>
        </p:txBody>
      </p:sp>
      <p:sp>
        <p:nvSpPr>
          <p:cNvPr id="3" name="Content Placeholder 2"/>
          <p:cNvSpPr>
            <a:spLocks noGrp="1"/>
          </p:cNvSpPr>
          <p:nvPr>
            <p:ph idx="1"/>
          </p:nvPr>
        </p:nvSpPr>
        <p:spPr>
          <a:xfrm>
            <a:off x="544331" y="2282850"/>
            <a:ext cx="8180569" cy="3983479"/>
          </a:xfrm>
        </p:spPr>
        <p:txBody>
          <a:bodyPr>
            <a:normAutofit lnSpcReduction="10000"/>
          </a:bodyPr>
          <a:lstStyle/>
          <a:p>
            <a:r>
              <a:rPr lang="en-US" dirty="0"/>
              <a:t>The desert is “</a:t>
            </a:r>
            <a:r>
              <a:rPr lang="en-US" b="1" dirty="0"/>
              <a:t>barren and desolate</a:t>
            </a:r>
            <a:r>
              <a:rPr lang="en-US" dirty="0"/>
              <a:t>” </a:t>
            </a:r>
            <a:r>
              <a:rPr lang="en-GB" sz="1400" dirty="0">
                <a:effectLst/>
              </a:rPr>
              <a:t>(SIEMENS website, 2015, emphasis mine)</a:t>
            </a:r>
          </a:p>
          <a:p>
            <a:r>
              <a:rPr lang="en-US" dirty="0"/>
              <a:t>[“SIEMENS provides] </a:t>
            </a:r>
            <a:r>
              <a:rPr lang="en-GB" dirty="0"/>
              <a:t>great innovation to turn </a:t>
            </a:r>
            <a:r>
              <a:rPr lang="en-GB" b="1" dirty="0"/>
              <a:t>the waste sandy land</a:t>
            </a:r>
            <a:r>
              <a:rPr lang="en-GB" dirty="0"/>
              <a:t> [into] very </a:t>
            </a:r>
            <a:r>
              <a:rPr lang="en-GB" b="1" dirty="0"/>
              <a:t>good social, economic and ecological benefits</a:t>
            </a:r>
            <a:r>
              <a:rPr lang="en-GB" dirty="0"/>
              <a:t>” </a:t>
            </a:r>
            <a:r>
              <a:rPr lang="en-GB" sz="1400" dirty="0"/>
              <a:t>(SIEMENS website, 2015, emphasis mine)</a:t>
            </a:r>
            <a:endParaRPr lang="en-GB" dirty="0"/>
          </a:p>
          <a:p>
            <a:r>
              <a:rPr lang="en-GB" b="1" dirty="0"/>
              <a:t>“Electricity makes us human</a:t>
            </a:r>
            <a:r>
              <a:rPr lang="en-GB" dirty="0"/>
              <a:t>: </a:t>
            </a:r>
            <a:r>
              <a:rPr lang="en-US" dirty="0"/>
              <a:t>Look anywhere in the world and you’ll find that whatever people do that makes them human is powered by electricity.” </a:t>
            </a:r>
            <a:r>
              <a:rPr lang="en-US" sz="1400" dirty="0"/>
              <a:t>(SIEMENS online advertorial, Business Report magazine, 2018, emphasis in original)</a:t>
            </a:r>
          </a:p>
          <a:p>
            <a:r>
              <a:rPr lang="en-US" dirty="0"/>
              <a:t>“The human race must finally utilize [renewables] or </a:t>
            </a:r>
            <a:r>
              <a:rPr lang="en-US" b="1" dirty="0"/>
              <a:t>revert to barbarism</a:t>
            </a:r>
            <a:r>
              <a:rPr lang="en-US" dirty="0"/>
              <a:t>” </a:t>
            </a:r>
            <a:r>
              <a:rPr lang="en-US" sz="1400" dirty="0"/>
              <a:t>(SIEMENS 2010 Sustainability conference, emphasis mine)</a:t>
            </a:r>
            <a:r>
              <a:rPr lang="en-GB" sz="1400" dirty="0"/>
              <a:t> </a:t>
            </a:r>
            <a:endParaRPr lang="en-US" sz="1400" dirty="0"/>
          </a:p>
          <a:p>
            <a:endParaRPr lang="en-GB" sz="1400" dirty="0"/>
          </a:p>
          <a:p>
            <a:endParaRPr lang="en-GB" sz="1400" dirty="0"/>
          </a:p>
          <a:p>
            <a:endParaRPr lang="en-US" dirty="0"/>
          </a:p>
        </p:txBody>
      </p:sp>
    </p:spTree>
    <p:extLst>
      <p:ext uri="{BB962C8B-B14F-4D97-AF65-F5344CB8AC3E}">
        <p14:creationId xmlns:p14="http://schemas.microsoft.com/office/powerpoint/2010/main" val="561908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rcRect t="13949" b="13949"/>
          <a:stretch>
            <a:fillRect/>
          </a:stretch>
        </p:blipFill>
        <p:spPr>
          <a:xfrm>
            <a:off x="-873951" y="1123856"/>
            <a:ext cx="10661714" cy="5142473"/>
          </a:xfrm>
        </p:spPr>
      </p:pic>
      <p:sp>
        <p:nvSpPr>
          <p:cNvPr id="2" name="Title 1"/>
          <p:cNvSpPr>
            <a:spLocks noGrp="1"/>
          </p:cNvSpPr>
          <p:nvPr>
            <p:ph type="title"/>
          </p:nvPr>
        </p:nvSpPr>
        <p:spPr/>
        <p:txBody>
          <a:bodyPr/>
          <a:lstStyle/>
          <a:p>
            <a:r>
              <a:rPr lang="en-US" dirty="0" err="1"/>
              <a:t>Limam</a:t>
            </a:r>
            <a:r>
              <a:rPr lang="en-US" dirty="0"/>
              <a:t> </a:t>
            </a:r>
            <a:r>
              <a:rPr lang="en-US" dirty="0" err="1"/>
              <a:t>Boisha</a:t>
            </a:r>
            <a:endParaRPr lang="en-US" i="1" dirty="0"/>
          </a:p>
        </p:txBody>
      </p:sp>
    </p:spTree>
    <p:extLst>
      <p:ext uri="{BB962C8B-B14F-4D97-AF65-F5344CB8AC3E}">
        <p14:creationId xmlns:p14="http://schemas.microsoft.com/office/powerpoint/2010/main" val="2087258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a:t>Galb</a:t>
            </a:r>
            <a:endParaRPr lang="en-US" i="1" dirty="0"/>
          </a:p>
        </p:txBody>
      </p:sp>
      <p:pic>
        <p:nvPicPr>
          <p:cNvPr id="4" name="Content Placeholder 3" descr="Galb.jpg"/>
          <p:cNvPicPr>
            <a:picLocks noGrp="1" noChangeAspect="1"/>
          </p:cNvPicPr>
          <p:nvPr>
            <p:ph idx="1"/>
          </p:nvPr>
        </p:nvPicPr>
        <p:blipFill>
          <a:blip r:embed="rId2">
            <a:extLst>
              <a:ext uri="{28A0092B-C50C-407E-A947-70E740481C1C}">
                <a14:useLocalDpi xmlns:a14="http://schemas.microsoft.com/office/drawing/2010/main" val="0"/>
              </a:ext>
            </a:extLst>
          </a:blip>
          <a:srcRect t="5261" b="5261"/>
          <a:stretch>
            <a:fillRect/>
          </a:stretch>
        </p:blipFill>
        <p:spPr>
          <a:xfrm>
            <a:off x="738160" y="2668865"/>
            <a:ext cx="7680748" cy="3704661"/>
          </a:xfrm>
        </p:spPr>
      </p:pic>
    </p:spTree>
    <p:extLst>
      <p:ext uri="{BB962C8B-B14F-4D97-AF65-F5344CB8AC3E}">
        <p14:creationId xmlns:p14="http://schemas.microsoft.com/office/powerpoint/2010/main" val="1958949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C72DE-BBD5-6A29-35FB-A589F03A53C4}"/>
              </a:ext>
            </a:extLst>
          </p:cNvPr>
          <p:cNvSpPr>
            <a:spLocks noGrp="1"/>
          </p:cNvSpPr>
          <p:nvPr>
            <p:ph type="title"/>
          </p:nvPr>
        </p:nvSpPr>
        <p:spPr/>
        <p:txBody>
          <a:bodyPr>
            <a:normAutofit fontScale="90000"/>
          </a:bodyPr>
          <a:lstStyle/>
          <a:p>
            <a:r>
              <a:rPr lang="en-GB" dirty="0"/>
              <a:t>Thunderbird Strike and the Enbridge Powerlines</a:t>
            </a:r>
          </a:p>
        </p:txBody>
      </p:sp>
      <p:pic>
        <p:nvPicPr>
          <p:cNvPr id="5" name="Content Placeholder 4">
            <a:extLst>
              <a:ext uri="{FF2B5EF4-FFF2-40B4-BE49-F238E27FC236}">
                <a16:creationId xmlns:a16="http://schemas.microsoft.com/office/drawing/2014/main" id="{90373159-C8B0-DB11-8FD1-B62D9D3B7DC6}"/>
              </a:ext>
            </a:extLst>
          </p:cNvPr>
          <p:cNvPicPr>
            <a:picLocks noGrp="1" noChangeAspect="1"/>
          </p:cNvPicPr>
          <p:nvPr>
            <p:ph idx="1"/>
          </p:nvPr>
        </p:nvPicPr>
        <p:blipFill>
          <a:blip r:embed="rId3"/>
          <a:stretch>
            <a:fillRect/>
          </a:stretch>
        </p:blipFill>
        <p:spPr>
          <a:xfrm>
            <a:off x="182881" y="2241746"/>
            <a:ext cx="8542020" cy="3947448"/>
          </a:xfrm>
        </p:spPr>
      </p:pic>
    </p:spTree>
    <p:extLst>
      <p:ext uri="{BB962C8B-B14F-4D97-AF65-F5344CB8AC3E}">
        <p14:creationId xmlns:p14="http://schemas.microsoft.com/office/powerpoint/2010/main" val="816508934"/>
      </p:ext>
    </p:extLst>
  </p:cSld>
  <p:clrMapOvr>
    <a:masterClrMapping/>
  </p:clrMapOvr>
</p:sld>
</file>

<file path=ppt/theme/theme1.xml><?xml version="1.0" encoding="utf-8"?>
<a:theme xmlns:a="http://schemas.openxmlformats.org/drawingml/2006/main" name="Perception">
  <a:themeElements>
    <a:clrScheme name="Perception">
      <a:dk1>
        <a:sysClr val="windowText" lastClr="000000"/>
      </a:dk1>
      <a:lt1>
        <a:sysClr val="window" lastClr="FFFFFF"/>
      </a:lt1>
      <a:dk2>
        <a:srgbClr val="333333"/>
      </a:dk2>
      <a:lt2>
        <a:srgbClr val="BBC0AC"/>
      </a:lt2>
      <a:accent1>
        <a:srgbClr val="A2C816"/>
      </a:accent1>
      <a:accent2>
        <a:srgbClr val="E07602"/>
      </a:accent2>
      <a:accent3>
        <a:srgbClr val="E4C402"/>
      </a:accent3>
      <a:accent4>
        <a:srgbClr val="7DC1EF"/>
      </a:accent4>
      <a:accent5>
        <a:srgbClr val="21449B"/>
      </a:accent5>
      <a:accent6>
        <a:srgbClr val="A2B170"/>
      </a:accent6>
      <a:hlink>
        <a:srgbClr val="8DA440"/>
      </a:hlink>
      <a:folHlink>
        <a:srgbClr val="4C4F3F"/>
      </a:folHlink>
    </a:clrScheme>
    <a:fontScheme name="Perception">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erception">
      <a:fillStyleLst>
        <a:solidFill>
          <a:schemeClr val="phClr"/>
        </a:solidFill>
        <a:solidFill>
          <a:schemeClr val="phClr">
            <a:shade val="90000"/>
          </a:schemeClr>
        </a:solidFill>
        <a:solidFill>
          <a:schemeClr val="phClr">
            <a:shade val="80000"/>
          </a:schemeClr>
        </a:solidFill>
      </a:fillStyleLst>
      <a:lnStyleLst>
        <a:ln w="12700" cap="flat" cmpd="sng" algn="ctr">
          <a:solidFill>
            <a:schemeClr val="phClr">
              <a:satMod val="105000"/>
            </a:schemeClr>
          </a:solidFill>
          <a:prstDash val="solid"/>
        </a:ln>
        <a:ln w="25400" cap="flat" cmpd="sng" algn="ctr">
          <a:solidFill>
            <a:schemeClr val="phClr"/>
          </a:solidFill>
          <a:prstDash val="solid"/>
        </a:ln>
        <a:ln w="25400" cap="flat" cmpd="sng" algn="ctr">
          <a:solidFill>
            <a:schemeClr val="phClr">
              <a:alpha val="80000"/>
            </a:schemeClr>
          </a:solidFill>
          <a:prstDash val="solid"/>
        </a:ln>
      </a:lnStyleLst>
      <a:effectStyleLst>
        <a:effectStyle>
          <a:effectLst/>
        </a:effectStyle>
        <a:effectStyle>
          <a:effectLst/>
          <a:scene3d>
            <a:camera prst="obliqueTopRight"/>
            <a:lightRig rig="threePt" dir="tl"/>
          </a:scene3d>
          <a:sp3d>
            <a:bevelT w="25400" h="25400"/>
          </a:sp3d>
        </a:effectStyle>
        <a:effectStyle>
          <a:effectLst/>
          <a:scene3d>
            <a:camera prst="perspectiveFront" fov="4200000"/>
            <a:lightRig rig="balanced" dir="tl">
              <a:rot lat="0" lon="0" rev="18600000"/>
            </a:lightRig>
          </a:scene3d>
          <a:sp3d prstMaterial="metal">
            <a:bevelT w="63500" h="50800" prst="angle"/>
          </a:sp3d>
        </a:effectStyle>
      </a:effectStyleLst>
      <a:bgFillStyleLst>
        <a:solidFill>
          <a:schemeClr val="phClr">
            <a:tint val="90000"/>
          </a:schemeClr>
        </a:solidFill>
        <a:solidFill>
          <a:schemeClr val="phClr">
            <a:tint val="50000"/>
          </a:schemeClr>
        </a:solidFill>
        <a:solidFill>
          <a:schemeClr val="phClr">
            <a:shade val="60000"/>
          </a:schemeClr>
        </a:soli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Perception.thmx</Template>
  <TotalTime>1838</TotalTime>
  <Words>1123</Words>
  <Application>Microsoft Office PowerPoint</Application>
  <PresentationFormat>On-screen Show (4:3)</PresentationFormat>
  <Paragraphs>75</Paragraphs>
  <Slides>10</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Calibri</vt:lpstr>
      <vt:lpstr>Cambria</vt:lpstr>
      <vt:lpstr>Century Gothic</vt:lpstr>
      <vt:lpstr>Georgia</vt:lpstr>
      <vt:lpstr>Helvetica</vt:lpstr>
      <vt:lpstr>Times</vt:lpstr>
      <vt:lpstr>Wingdings 2</vt:lpstr>
      <vt:lpstr>Perception</vt:lpstr>
      <vt:lpstr>Energy, Justice and Poetic Resistance in Western Sahara</vt:lpstr>
      <vt:lpstr>PowerPoint Presentation</vt:lpstr>
      <vt:lpstr>PowerPoint Presentation</vt:lpstr>
      <vt:lpstr>PowerPoint Presentation</vt:lpstr>
      <vt:lpstr>PowerPoint Presentation</vt:lpstr>
      <vt:lpstr>SIEMENS wind energy in ‘Morocco’ page:</vt:lpstr>
      <vt:lpstr>SIEMENS:</vt:lpstr>
      <vt:lpstr>Limam Boisha</vt:lpstr>
      <vt:lpstr>Galb</vt:lpstr>
      <vt:lpstr>Thunderbird Strike and the Enbridge Powerlines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 Justice in Western Sahara: Poetic Challenges to the Neocolonial Terra Nullius Narrative</dc:title>
  <dc:creator>Joanna Allan</dc:creator>
  <cp:lastModifiedBy>Joanna Allan</cp:lastModifiedBy>
  <cp:revision>70</cp:revision>
  <cp:lastPrinted>2018-04-25T12:04:40Z</cp:lastPrinted>
  <dcterms:created xsi:type="dcterms:W3CDTF">2018-02-12T10:09:33Z</dcterms:created>
  <dcterms:modified xsi:type="dcterms:W3CDTF">2022-12-15T12:34:48Z</dcterms:modified>
</cp:coreProperties>
</file>